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69" r:id="rId4"/>
    <p:sldId id="337" r:id="rId5"/>
    <p:sldId id="338" r:id="rId6"/>
    <p:sldId id="339" r:id="rId7"/>
    <p:sldId id="340" r:id="rId8"/>
    <p:sldId id="334" r:id="rId9"/>
    <p:sldId id="335" r:id="rId10"/>
    <p:sldId id="341" r:id="rId11"/>
    <p:sldId id="336" r:id="rId12"/>
    <p:sldId id="347" r:id="rId13"/>
    <p:sldId id="325" r:id="rId14"/>
    <p:sldId id="317" r:id="rId15"/>
    <p:sldId id="346" r:id="rId16"/>
    <p:sldId id="300" r:id="rId17"/>
    <p:sldId id="326" r:id="rId18"/>
    <p:sldId id="349" r:id="rId19"/>
    <p:sldId id="366" r:id="rId20"/>
    <p:sldId id="370" r:id="rId21"/>
    <p:sldId id="304" r:id="rId22"/>
    <p:sldId id="316" r:id="rId23"/>
    <p:sldId id="309" r:id="rId24"/>
    <p:sldId id="310" r:id="rId25"/>
    <p:sldId id="329" r:id="rId26"/>
    <p:sldId id="307" r:id="rId27"/>
    <p:sldId id="360" r:id="rId28"/>
    <p:sldId id="348" r:id="rId29"/>
    <p:sldId id="357" r:id="rId30"/>
    <p:sldId id="359" r:id="rId31"/>
    <p:sldId id="358" r:id="rId32"/>
    <p:sldId id="351" r:id="rId33"/>
    <p:sldId id="350" r:id="rId34"/>
    <p:sldId id="308" r:id="rId35"/>
    <p:sldId id="345" r:id="rId36"/>
    <p:sldId id="269" r:id="rId37"/>
    <p:sldId id="333" r:id="rId38"/>
    <p:sldId id="343" r:id="rId39"/>
    <p:sldId id="344" r:id="rId40"/>
    <p:sldId id="352" r:id="rId41"/>
    <p:sldId id="268" r:id="rId42"/>
    <p:sldId id="330" r:id="rId43"/>
    <p:sldId id="331" r:id="rId44"/>
    <p:sldId id="332" r:id="rId45"/>
    <p:sldId id="279" r:id="rId46"/>
    <p:sldId id="280" r:id="rId47"/>
    <p:sldId id="273" r:id="rId48"/>
    <p:sldId id="274" r:id="rId49"/>
    <p:sldId id="361" r:id="rId50"/>
    <p:sldId id="276" r:id="rId51"/>
    <p:sldId id="277" r:id="rId52"/>
    <p:sldId id="278" r:id="rId53"/>
    <p:sldId id="283" r:id="rId54"/>
    <p:sldId id="353" r:id="rId55"/>
    <p:sldId id="354" r:id="rId56"/>
    <p:sldId id="284" r:id="rId57"/>
    <p:sldId id="282" r:id="rId58"/>
    <p:sldId id="285" r:id="rId59"/>
    <p:sldId id="364" r:id="rId60"/>
    <p:sldId id="365" r:id="rId61"/>
    <p:sldId id="363" r:id="rId62"/>
    <p:sldId id="288" r:id="rId63"/>
    <p:sldId id="362" r:id="rId64"/>
    <p:sldId id="290" r:id="rId65"/>
    <p:sldId id="322" r:id="rId66"/>
    <p:sldId id="323"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p:cViewPr varScale="1">
        <p:scale>
          <a:sx n="82" d="100"/>
          <a:sy n="82" d="100"/>
        </p:scale>
        <p:origin x="155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1A9AD594-6487-47E8-9AEE-07649E6D6530}" type="datetimeFigureOut">
              <a:rPr lang="pt-BR" smtClean="0"/>
              <a:pPr/>
              <a:t>13/08/2024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90A42E-8FDB-4889-93BD-2AD0414FA40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AD594-6487-47E8-9AEE-07649E6D6530}" type="datetimeFigureOut">
              <a:rPr lang="pt-BR" smtClean="0"/>
              <a:pPr/>
              <a:t>13/08/2024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0A42E-8FDB-4889-93BD-2AD0414FA40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pambiente.pt/_zdata/Politicas/DesenvolvimentoSustentavel/1972_Declaracao_Estocolmo.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2.assis.unesp.br/fcl/livro/anais_xxxi_semana_historia/files/assets/common/downloads/page0523.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t.wikipedia.org/wiki/Rom%C3%AAnia" TargetMode="External"/><Relationship Id="rId2" Type="http://schemas.openxmlformats.org/officeDocument/2006/relationships/hyperlink" Target="https://pt.wikipedia.org/wiki/Economia_heterodoxa"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142852"/>
            <a:ext cx="7772400" cy="1500198"/>
          </a:xfrm>
        </p:spPr>
        <p:style>
          <a:lnRef idx="0">
            <a:schemeClr val="accent6"/>
          </a:lnRef>
          <a:fillRef idx="3">
            <a:schemeClr val="accent6"/>
          </a:fillRef>
          <a:effectRef idx="3">
            <a:schemeClr val="accent6"/>
          </a:effectRef>
          <a:fontRef idx="minor">
            <a:schemeClr val="lt1"/>
          </a:fontRef>
        </p:style>
        <p:txBody>
          <a:bodyPr/>
          <a:lstStyle/>
          <a:p>
            <a:r>
              <a:rPr lang="pt-BR" dirty="0"/>
              <a:t>Decréscimo Ambiental</a:t>
            </a:r>
          </a:p>
        </p:txBody>
      </p:sp>
      <p:sp>
        <p:nvSpPr>
          <p:cNvPr id="3" name="Subtítulo 2"/>
          <p:cNvSpPr>
            <a:spLocks noGrp="1"/>
          </p:cNvSpPr>
          <p:nvPr>
            <p:ph type="subTitle" idx="1"/>
          </p:nvPr>
        </p:nvSpPr>
        <p:spPr>
          <a:xfrm>
            <a:off x="1371600" y="1857364"/>
            <a:ext cx="6400800" cy="4857784"/>
          </a:xfrm>
        </p:spPr>
        <p:style>
          <a:lnRef idx="0">
            <a:schemeClr val="accent6"/>
          </a:lnRef>
          <a:fillRef idx="3">
            <a:schemeClr val="accent6"/>
          </a:fillRef>
          <a:effectRef idx="3">
            <a:schemeClr val="accent6"/>
          </a:effectRef>
          <a:fontRef idx="minor">
            <a:schemeClr val="lt1"/>
          </a:fontRef>
        </p:style>
        <p:txBody>
          <a:bodyPr/>
          <a:lstStyle/>
          <a:p>
            <a:endParaRPr lang="pt-BR" dirty="0"/>
          </a:p>
        </p:txBody>
      </p:sp>
      <p:pic>
        <p:nvPicPr>
          <p:cNvPr id="4" name="Espaço Reservado para Conteúdo 3" descr="planet.png"/>
          <p:cNvPicPr>
            <a:picLocks noChangeAspect="1"/>
          </p:cNvPicPr>
          <p:nvPr/>
        </p:nvPicPr>
        <p:blipFill>
          <a:blip r:embed="rId2"/>
          <a:stretch>
            <a:fillRect/>
          </a:stretch>
        </p:blipFill>
        <p:spPr>
          <a:xfrm>
            <a:off x="1785918" y="2214554"/>
            <a:ext cx="5643602" cy="42677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pt-BR" b="1" dirty="0"/>
              <a:t>Clube de Roma, Crescimento Zero</a:t>
            </a:r>
          </a:p>
        </p:txBody>
      </p:sp>
      <p:sp>
        <p:nvSpPr>
          <p:cNvPr id="3" name="Espaço Reservado para Conteúdo 2"/>
          <p:cNvSpPr>
            <a:spLocks noGrp="1"/>
          </p:cNvSpPr>
          <p:nvPr>
            <p:ph idx="1"/>
          </p:nvPr>
        </p:nvSpPr>
        <p:spPr>
          <a:xfrm>
            <a:off x="457200" y="1600200"/>
            <a:ext cx="8229600" cy="5257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pt-BR" dirty="0"/>
              <a:t>Em 1968 foi solicitado um estudo liderado por Dennis </a:t>
            </a:r>
            <a:r>
              <a:rPr lang="pt-BR" dirty="0" err="1"/>
              <a:t>Meadows</a:t>
            </a:r>
            <a:r>
              <a:rPr lang="pt-BR" dirty="0"/>
              <a:t>.</a:t>
            </a:r>
          </a:p>
          <a:p>
            <a:r>
              <a:rPr lang="pt-BR" dirty="0"/>
              <a:t>O estudo, intitulado ‘</a:t>
            </a:r>
            <a:r>
              <a:rPr lang="pt-BR" dirty="0">
                <a:solidFill>
                  <a:srgbClr val="C00000"/>
                </a:solidFill>
              </a:rPr>
              <a:t>Limites do Crescimento</a:t>
            </a:r>
            <a:r>
              <a:rPr lang="pt-BR" dirty="0"/>
              <a:t>’, foi publicado em 1972 e </a:t>
            </a:r>
            <a:r>
              <a:rPr lang="pt-BR" dirty="0" err="1"/>
              <a:t>ﬁcou</a:t>
            </a:r>
            <a:r>
              <a:rPr lang="pt-BR" dirty="0"/>
              <a:t> conhecido como ‘</a:t>
            </a:r>
            <a:r>
              <a:rPr lang="pt-BR" dirty="0">
                <a:solidFill>
                  <a:srgbClr val="C00000"/>
                </a:solidFill>
              </a:rPr>
              <a:t>Crescimento Zero</a:t>
            </a:r>
            <a:r>
              <a:rPr lang="pt-BR" dirty="0"/>
              <a:t>’, pois pregava a necessidade de paralisar o crescimento econômico mundial em vista do virtual esgotamento de recursos naturais no futuro, o que levaria ao colapso da civilização. </a:t>
            </a:r>
          </a:p>
          <a:p>
            <a:r>
              <a:rPr lang="pt-BR" dirty="0"/>
              <a:t>Segundo o estudo, extrapolados os atuais níveis mundiais de crescimento econômico, poluição, produção de alimentos e exploração dos recursos naturais, o </a:t>
            </a:r>
            <a:r>
              <a:rPr lang="pt-BR" dirty="0">
                <a:solidFill>
                  <a:srgbClr val="C00000"/>
                </a:solidFill>
              </a:rPr>
              <a:t>limite do crescimento </a:t>
            </a:r>
            <a:r>
              <a:rPr lang="pt-BR" dirty="0"/>
              <a:t>será atingido em até no máximo </a:t>
            </a:r>
            <a:r>
              <a:rPr lang="pt-BR" dirty="0">
                <a:solidFill>
                  <a:srgbClr val="C00000"/>
                </a:solidFill>
              </a:rPr>
              <a:t>100 anos</a:t>
            </a:r>
            <a:r>
              <a:rPr lang="pt-BR" dirty="0"/>
              <a:t>, provocando um colapso na população e na capacidade produtiva instalada na Terra.</a:t>
            </a:r>
          </a:p>
          <a:p>
            <a:endParaRPr lang="pt-BR" dirty="0"/>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age_3.jpg"/>
          <p:cNvPicPr>
            <a:picLocks noGrp="1" noChangeAspect="1"/>
          </p:cNvPicPr>
          <p:nvPr>
            <p:ph idx="1"/>
          </p:nvPr>
        </p:nvPicPr>
        <p:blipFill>
          <a:blip r:embed="rId2"/>
          <a:stretch>
            <a:fillRect/>
          </a:stretch>
        </p:blipFill>
        <p:spPr>
          <a:xfrm>
            <a:off x="0" y="0"/>
            <a:ext cx="9144000" cy="686153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3214686"/>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pt-BR" sz="2000" u="sng" dirty="0">
                <a:solidFill>
                  <a:schemeClr val="bg1"/>
                </a:solidFill>
                <a:hlinkClick r:id="rId2"/>
              </a:rPr>
              <a:t>4ª questão</a:t>
            </a:r>
            <a:br>
              <a:rPr lang="pt-BR" sz="2000" dirty="0"/>
            </a:br>
            <a:r>
              <a:rPr lang="pt-BR" sz="2000" dirty="0"/>
              <a:t>Discuta a carta de Estocolmo</a:t>
            </a:r>
          </a:p>
        </p:txBody>
      </p:sp>
      <p:sp>
        <p:nvSpPr>
          <p:cNvPr id="3" name="Espaço Reservado para Conteúdo 2"/>
          <p:cNvSpPr>
            <a:spLocks noGrp="1"/>
          </p:cNvSpPr>
          <p:nvPr>
            <p:ph idx="1"/>
          </p:nvPr>
        </p:nvSpPr>
        <p:spPr>
          <a:xfrm>
            <a:off x="0" y="2571744"/>
            <a:ext cx="9144000" cy="4286256"/>
          </a:xfrm>
        </p:spPr>
        <p:style>
          <a:lnRef idx="0">
            <a:scrgbClr r="0" g="0" b="0"/>
          </a:lnRef>
          <a:fillRef idx="1003">
            <a:schemeClr val="dk1"/>
          </a:fillRef>
          <a:effectRef idx="0">
            <a:scrgbClr r="0" g="0" b="0"/>
          </a:effectRef>
          <a:fontRef idx="major"/>
        </p:style>
        <p:txBody>
          <a:bodyPr/>
          <a:lstStyle/>
          <a:p>
            <a:endParaRPr lang="pt-BR" dirty="0">
              <a:hlinkClick r:id="rId2"/>
            </a:endParaRPr>
          </a:p>
          <a:p>
            <a:endParaRPr lang="pt-BR" dirty="0">
              <a:hlinkClick r:id="rId2"/>
            </a:endParaRPr>
          </a:p>
          <a:p>
            <a:r>
              <a:rPr lang="pt-BR" dirty="0">
                <a:hlinkClick r:id="rId2"/>
              </a:rPr>
              <a:t>https://apambiente.pt/_zdata/Politicas/DesenvolvimentoSustentavel/1972_Declaracao_Estocolmo.pdf</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642918"/>
            <a:ext cx="8229600" cy="5483245"/>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pt-BR" b="1" dirty="0"/>
              <a:t>A tese do decrescimento baseia-se na hipótese de que a economia </a:t>
            </a:r>
            <a:r>
              <a:rPr lang="pt-BR" b="1" dirty="0">
                <a:solidFill>
                  <a:srgbClr val="FF0000"/>
                </a:solidFill>
              </a:rPr>
              <a:t>neoclássica</a:t>
            </a:r>
            <a:r>
              <a:rPr lang="pt-BR" b="1" dirty="0"/>
              <a:t> - entendida como aumento constante do Produto Interno Bruto (PIB) - não é sustentável pelo ecossistema global.</a:t>
            </a:r>
          </a:p>
          <a:p>
            <a:r>
              <a:rPr lang="pt-BR" b="1" dirty="0"/>
              <a:t>Esta </a:t>
            </a:r>
            <a:r>
              <a:rPr lang="pt-BR" b="1" dirty="0" err="1"/>
              <a:t>ideia</a:t>
            </a:r>
            <a:r>
              <a:rPr lang="pt-BR" b="1" dirty="0"/>
              <a:t> é oposta ao pensamento econômico dominante, segundo o qual a melhoria do nível de vida seria decorrência do </a:t>
            </a:r>
            <a:r>
              <a:rPr lang="pt-BR" b="1" dirty="0">
                <a:solidFill>
                  <a:srgbClr val="FF0000"/>
                </a:solidFill>
              </a:rPr>
              <a:t>crescimento do PIB </a:t>
            </a:r>
            <a:r>
              <a:rPr lang="pt-BR" b="1" dirty="0"/>
              <a:t>e portanto, o </a:t>
            </a:r>
            <a:r>
              <a:rPr lang="pt-BR" b="1" dirty="0">
                <a:solidFill>
                  <a:srgbClr val="FF0000"/>
                </a:solidFill>
              </a:rPr>
              <a:t>aumento</a:t>
            </a:r>
            <a:r>
              <a:rPr lang="pt-BR" b="1" dirty="0"/>
              <a:t> do </a:t>
            </a:r>
            <a:r>
              <a:rPr lang="pt-BR" b="1" dirty="0">
                <a:solidFill>
                  <a:srgbClr val="FF0000"/>
                </a:solidFill>
              </a:rPr>
              <a:t>valor da produção </a:t>
            </a:r>
            <a:r>
              <a:rPr lang="pt-BR" b="1" dirty="0"/>
              <a:t>deveria ser um objetivo permanente da sociedade.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0">
            <a:scrgbClr r="0" g="0" b="0"/>
          </a:lnRef>
          <a:fillRef idx="1002">
            <a:schemeClr val="lt1"/>
          </a:fillRef>
          <a:effectRef idx="0">
            <a:scrgbClr r="0" g="0" b="0"/>
          </a:effectRef>
          <a:fontRef idx="major"/>
        </p:style>
        <p:txBody>
          <a:bodyPr>
            <a:normAutofit/>
          </a:bodyPr>
          <a:lstStyle/>
          <a:p>
            <a:r>
              <a:rPr lang="pt-BR" sz="2400" b="1" dirty="0">
                <a:solidFill>
                  <a:srgbClr val="FF0000"/>
                </a:solidFill>
              </a:rPr>
              <a:t>A economia neoclássica e o aumento constante do PIB como elemento de Desenvolvimento</a:t>
            </a:r>
          </a:p>
        </p:txBody>
      </p:sp>
      <p:sp>
        <p:nvSpPr>
          <p:cNvPr id="3" name="Espaço Reservado para Conteúdo 2"/>
          <p:cNvSpPr>
            <a:spLocks noGrp="1"/>
          </p:cNvSpPr>
          <p:nvPr>
            <p:ph idx="1"/>
          </p:nvPr>
        </p:nvSpPr>
        <p:spPr>
          <a:xfrm>
            <a:off x="0" y="1428736"/>
            <a:ext cx="9144000" cy="5500726"/>
          </a:xfrm>
        </p:spPr>
        <p:style>
          <a:lnRef idx="1">
            <a:schemeClr val="dk1"/>
          </a:lnRef>
          <a:fillRef idx="2">
            <a:schemeClr val="dk1"/>
          </a:fillRef>
          <a:effectRef idx="1">
            <a:schemeClr val="dk1"/>
          </a:effectRef>
          <a:fontRef idx="minor">
            <a:schemeClr val="dk1"/>
          </a:fontRef>
        </p:style>
        <p:txBody>
          <a:bodyPr>
            <a:normAutofit/>
          </a:bodyPr>
          <a:lstStyle/>
          <a:p>
            <a:pPr>
              <a:buNone/>
            </a:pPr>
            <a:r>
              <a:rPr lang="pt-BR" b="1" dirty="0"/>
              <a:t> </a:t>
            </a:r>
          </a:p>
          <a:p>
            <a:r>
              <a:rPr lang="pt-BR" b="1" dirty="0"/>
              <a:t>O aumento do valor da produção deveria ser um objetivo permanente da sociedade por isso a </a:t>
            </a:r>
            <a:r>
              <a:rPr lang="pt-BR" b="1" dirty="0">
                <a:solidFill>
                  <a:srgbClr val="FF0000"/>
                </a:solidFill>
              </a:rPr>
              <a:t>economia neoclássica OU MARGINALISTA </a:t>
            </a:r>
            <a:r>
              <a:rPr lang="pt-BR" b="1" dirty="0"/>
              <a:t>se baseia na lógica do aumento constante do PIB a partir do aumento constante da produção.</a:t>
            </a:r>
          </a:p>
          <a:p>
            <a:r>
              <a:rPr lang="pt-BR" b="1" dirty="0"/>
              <a:t>Existe então a teoria que a Terra não sustentaria isso. </a:t>
            </a:r>
            <a:r>
              <a:rPr lang="pt-BR" b="1" dirty="0">
                <a:solidFill>
                  <a:srgbClr val="FF0000"/>
                </a:solidFill>
              </a:rPr>
              <a:t>Decréscimo ambiental</a:t>
            </a:r>
          </a:p>
          <a:p>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pt-BR" dirty="0"/>
              <a:t>2 questão e 3ª questão</a:t>
            </a:r>
          </a:p>
        </p:txBody>
      </p:sp>
      <p:sp>
        <p:nvSpPr>
          <p:cNvPr id="3" name="Espaço Reservado para Conteúdo 2"/>
          <p:cNvSpPr>
            <a:spLocks noGrp="1"/>
          </p:cNvSpPr>
          <p:nvPr>
            <p:ph idx="1"/>
          </p:nvPr>
        </p:nvSpPr>
        <p:spPr>
          <a:xfrm>
            <a:off x="457200" y="1600200"/>
            <a:ext cx="8229600" cy="504351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endParaRPr lang="pt-BR" dirty="0"/>
          </a:p>
          <a:p>
            <a:endParaRPr lang="pt-BR" dirty="0"/>
          </a:p>
          <a:p>
            <a:r>
              <a:rPr lang="pt-BR" dirty="0">
                <a:latin typeface="Aharoni" pitchFamily="2" charset="-79"/>
                <a:cs typeface="Aharoni" pitchFamily="2" charset="-79"/>
              </a:rPr>
              <a:t>Qual a postura do </a:t>
            </a:r>
            <a:r>
              <a:rPr lang="pt-BR" i="1" dirty="0" err="1">
                <a:latin typeface="Aharoni" pitchFamily="2" charset="-79"/>
                <a:cs typeface="Aharoni" pitchFamily="2" charset="-79"/>
              </a:rPr>
              <a:t>limits</a:t>
            </a:r>
            <a:r>
              <a:rPr lang="pt-BR" i="1" dirty="0">
                <a:latin typeface="Aharoni" pitchFamily="2" charset="-79"/>
                <a:cs typeface="Aharoni" pitchFamily="2" charset="-79"/>
              </a:rPr>
              <a:t> </a:t>
            </a:r>
            <a:r>
              <a:rPr lang="pt-BR" i="1" dirty="0" err="1">
                <a:latin typeface="Aharoni" pitchFamily="2" charset="-79"/>
                <a:cs typeface="Aharoni" pitchFamily="2" charset="-79"/>
              </a:rPr>
              <a:t>of</a:t>
            </a:r>
            <a:r>
              <a:rPr lang="pt-BR" i="1" dirty="0">
                <a:latin typeface="Aharoni" pitchFamily="2" charset="-79"/>
                <a:cs typeface="Aharoni" pitchFamily="2" charset="-79"/>
              </a:rPr>
              <a:t> </a:t>
            </a:r>
            <a:r>
              <a:rPr lang="pt-BR" i="1" dirty="0" err="1">
                <a:latin typeface="Aharoni" pitchFamily="2" charset="-79"/>
                <a:cs typeface="Aharoni" pitchFamily="2" charset="-79"/>
              </a:rPr>
              <a:t>growth</a:t>
            </a:r>
            <a:r>
              <a:rPr lang="pt-BR" i="1" dirty="0">
                <a:latin typeface="Aharoni" pitchFamily="2" charset="-79"/>
                <a:cs typeface="Aharoni" pitchFamily="2" charset="-79"/>
              </a:rPr>
              <a:t> </a:t>
            </a:r>
            <a:r>
              <a:rPr lang="pt-BR" dirty="0">
                <a:latin typeface="Aharoni" pitchFamily="2" charset="-79"/>
                <a:cs typeface="Aharoni" pitchFamily="2" charset="-79"/>
              </a:rPr>
              <a:t>em relação a economia neoclássica?</a:t>
            </a:r>
            <a:r>
              <a:rPr lang="pt-BR" dirty="0">
                <a:latin typeface="Aharoni" pitchFamily="2" charset="-79"/>
                <a:cs typeface="Aharoni" pitchFamily="2" charset="-79"/>
                <a:hlinkClick r:id="rId2"/>
              </a:rPr>
              <a:t> </a:t>
            </a:r>
          </a:p>
          <a:p>
            <a:r>
              <a:rPr lang="pt-BR" dirty="0"/>
              <a:t>compare: Os Limites do Crescimento (Relatório </a:t>
            </a:r>
            <a:r>
              <a:rPr lang="pt-BR" dirty="0" err="1"/>
              <a:t>Meadows</a:t>
            </a:r>
            <a:r>
              <a:rPr lang="pt-BR" dirty="0"/>
              <a:t>, 1968-1972)  e Nosso Futuro Comum (Relatório </a:t>
            </a:r>
            <a:r>
              <a:rPr lang="pt-BR" dirty="0" err="1"/>
              <a:t>Brundtland</a:t>
            </a:r>
            <a:r>
              <a:rPr lang="pt-BR" dirty="0"/>
              <a:t>, 1983-1987)</a:t>
            </a:r>
            <a:endParaRPr lang="pt-BR" dirty="0">
              <a:latin typeface="Aharoni" pitchFamily="2" charset="-79"/>
              <a:cs typeface="Aharoni" pitchFamily="2" charset="-79"/>
              <a:hlinkClick r:id="rId2"/>
            </a:endParaRPr>
          </a:p>
          <a:p>
            <a:endParaRPr lang="pt-BR" dirty="0">
              <a:latin typeface="Aharoni" pitchFamily="2" charset="-79"/>
              <a:cs typeface="Aharoni" pitchFamily="2" charset="-79"/>
              <a:hlinkClick r:id="rId2"/>
            </a:endParaRPr>
          </a:p>
          <a:p>
            <a:endParaRPr lang="pt-BR" dirty="0">
              <a:hlinkClick r:id="rId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18"/>
          </a:xfrm>
        </p:spPr>
        <p:txBody>
          <a:bodyPr>
            <a:normAutofit fontScale="90000"/>
          </a:bodyPr>
          <a:lstStyle/>
          <a:p>
            <a:r>
              <a:rPr lang="pt-BR" b="1" dirty="0"/>
              <a:t>Economia neoclássica ou Marginalista</a:t>
            </a:r>
            <a:endParaRPr lang="pt-BR" dirty="0"/>
          </a:p>
        </p:txBody>
      </p:sp>
      <p:sp>
        <p:nvSpPr>
          <p:cNvPr id="3" name="Espaço Reservado para Conteúdo 2"/>
          <p:cNvSpPr>
            <a:spLocks noGrp="1"/>
          </p:cNvSpPr>
          <p:nvPr>
            <p:ph idx="1"/>
          </p:nvPr>
        </p:nvSpPr>
        <p:spPr>
          <a:xfrm>
            <a:off x="457200" y="928670"/>
            <a:ext cx="8229600" cy="571504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pt-BR" dirty="0"/>
              <a:t>é uma expressão genérica utilizada para designar diversas correntes do pensamento econômico que estudam a formação dos </a:t>
            </a:r>
            <a:r>
              <a:rPr lang="pt-BR" dirty="0">
                <a:solidFill>
                  <a:srgbClr val="FF0000"/>
                </a:solidFill>
              </a:rPr>
              <a:t>preços,</a:t>
            </a:r>
            <a:r>
              <a:rPr lang="pt-BR" dirty="0"/>
              <a:t> a </a:t>
            </a:r>
            <a:r>
              <a:rPr lang="pt-BR" dirty="0">
                <a:solidFill>
                  <a:srgbClr val="FF0000"/>
                </a:solidFill>
              </a:rPr>
              <a:t>produção</a:t>
            </a:r>
            <a:r>
              <a:rPr lang="pt-BR" dirty="0"/>
              <a:t> e a </a:t>
            </a:r>
            <a:r>
              <a:rPr lang="pt-BR" dirty="0">
                <a:solidFill>
                  <a:srgbClr val="FF0000"/>
                </a:solidFill>
              </a:rPr>
              <a:t>distribuição da renda</a:t>
            </a:r>
            <a:r>
              <a:rPr lang="pt-BR" dirty="0"/>
              <a:t> através do mecanismo de </a:t>
            </a:r>
            <a:r>
              <a:rPr lang="pt-BR" dirty="0">
                <a:solidFill>
                  <a:srgbClr val="FF0000"/>
                </a:solidFill>
              </a:rPr>
              <a:t>oferta </a:t>
            </a:r>
            <a:r>
              <a:rPr lang="pt-BR" dirty="0"/>
              <a:t>e </a:t>
            </a:r>
            <a:r>
              <a:rPr lang="pt-BR" dirty="0">
                <a:solidFill>
                  <a:srgbClr val="FF0000"/>
                </a:solidFill>
              </a:rPr>
              <a:t>demanda</a:t>
            </a:r>
            <a:r>
              <a:rPr lang="pt-BR" dirty="0"/>
              <a:t> dos mercados.</a:t>
            </a:r>
            <a:r>
              <a:rPr lang="pt-BR" b="1" dirty="0">
                <a:solidFill>
                  <a:schemeClr val="tx2"/>
                </a:solidFill>
              </a:rPr>
              <a:t>(Homo E.)</a:t>
            </a:r>
            <a:r>
              <a:rPr lang="pt-BR" dirty="0"/>
              <a:t> </a:t>
            </a:r>
          </a:p>
          <a:p>
            <a:r>
              <a:rPr lang="pt-BR" dirty="0"/>
              <a:t>Os neoclássicos podem ser divididos em diferentes grupos, como:</a:t>
            </a:r>
          </a:p>
          <a:p>
            <a:pPr marL="514350" indent="-514350">
              <a:buFont typeface="+mj-lt"/>
              <a:buAutoNum type="arabicPeriod"/>
            </a:pPr>
            <a:r>
              <a:rPr lang="pt-BR" dirty="0"/>
              <a:t>a escola </a:t>
            </a:r>
            <a:r>
              <a:rPr lang="pt-BR" dirty="0" err="1"/>
              <a:t>Walrasiana</a:t>
            </a:r>
            <a:r>
              <a:rPr lang="pt-BR" dirty="0"/>
              <a:t> (Teoria do Equilíbrio), </a:t>
            </a:r>
          </a:p>
          <a:p>
            <a:pPr marL="514350" indent="-514350">
              <a:buFont typeface="+mj-lt"/>
              <a:buAutoNum type="arabicPeriod"/>
            </a:pPr>
            <a:r>
              <a:rPr lang="pt-BR" dirty="0"/>
              <a:t>a escola de Chicago e </a:t>
            </a:r>
          </a:p>
          <a:p>
            <a:pPr marL="514350" indent="-514350">
              <a:buFont typeface="+mj-lt"/>
              <a:buAutoNum type="arabicPeriod"/>
            </a:pPr>
            <a:r>
              <a:rPr lang="pt-BR" dirty="0"/>
              <a:t>a escola austríaca.</a:t>
            </a:r>
          </a:p>
          <a:p>
            <a:endParaRPr lang="pt-BR" dirty="0"/>
          </a:p>
          <a:p>
            <a:endParaRPr lang="pt-BR" dirty="0"/>
          </a:p>
          <a:p>
            <a:endParaRPr lang="pt-BR" dirty="0"/>
          </a:p>
          <a:p>
            <a:pPr>
              <a:buNone/>
            </a:pP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2594"/>
          </a:xfrm>
        </p:spPr>
        <p:txBody>
          <a:bodyPr>
            <a:normAutofit fontScale="90000"/>
          </a:bodyPr>
          <a:lstStyle/>
          <a:p>
            <a:r>
              <a:rPr lang="pt-BR" dirty="0"/>
              <a:t>A </a:t>
            </a:r>
            <a:r>
              <a:rPr lang="pt-BR" b="1" dirty="0"/>
              <a:t>Lei da utilidade marginal</a:t>
            </a:r>
            <a:endParaRPr lang="pt-BR" dirty="0"/>
          </a:p>
        </p:txBody>
      </p:sp>
      <p:sp>
        <p:nvSpPr>
          <p:cNvPr id="3" name="Espaço Reservado para Conteúdo 2"/>
          <p:cNvSpPr>
            <a:spLocks noGrp="1"/>
          </p:cNvSpPr>
          <p:nvPr>
            <p:ph idx="1"/>
          </p:nvPr>
        </p:nvSpPr>
        <p:spPr>
          <a:xfrm>
            <a:off x="0" y="857232"/>
            <a:ext cx="9144000" cy="6000768"/>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pt-BR" dirty="0"/>
              <a:t>A </a:t>
            </a:r>
            <a:r>
              <a:rPr lang="pt-BR" b="1" dirty="0"/>
              <a:t>Lei da utilidade marginal</a:t>
            </a:r>
            <a:r>
              <a:rPr lang="pt-BR" dirty="0"/>
              <a:t> expressa que em uma relação econômica a utilidade marginal decresce à medida que se consome mais uma unidade.</a:t>
            </a:r>
          </a:p>
          <a:p>
            <a:r>
              <a:rPr lang="pt-BR" b="1" dirty="0"/>
              <a:t>Quanto maior é a oferta de um bem, menor é a utilidade marginal; quanto menor a oferta de um bem, maior é a utilidade marginal</a:t>
            </a:r>
            <a:endParaRPr lang="pt-BR" dirty="0"/>
          </a:p>
          <a:p>
            <a:r>
              <a:rPr lang="pt-BR" dirty="0">
                <a:solidFill>
                  <a:srgbClr val="FF0000"/>
                </a:solidFill>
              </a:rPr>
              <a:t>A utilidade total de um bem cresce quando se consome maiores quantidades dele, mas seu incremento da utilidade marginal é cada vez menor.</a:t>
            </a:r>
          </a:p>
          <a:p>
            <a:r>
              <a:rPr lang="pt-BR" dirty="0">
                <a:solidFill>
                  <a:srgbClr val="FF0000"/>
                </a:solidFill>
              </a:rPr>
              <a:t>O consumidor tem satisfação com um bem, mas a unidade seguinte já não lhe proporciona tanto prazer como a anterior.</a:t>
            </a:r>
          </a:p>
          <a:p>
            <a:r>
              <a:rPr lang="pt-BR" dirty="0"/>
              <a:t>Por que a água, mais necessária é tão barata, e o diamante, supérfluo, tem preço tão elevado? Ocorre que a água tem grande utilidade total, mas baixa utilidade marginal (é abundante), enquanto o diamante, por ser escasso, tem grande utilidade marginal.</a:t>
            </a:r>
          </a:p>
          <a:p>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Escola de </a:t>
            </a:r>
            <a:r>
              <a:rPr lang="pt-BR" b="1" dirty="0" err="1"/>
              <a:t>Lausanne</a:t>
            </a:r>
            <a:r>
              <a:rPr lang="pt-BR" dirty="0"/>
              <a:t> </a:t>
            </a:r>
            <a:br>
              <a:rPr lang="pt-BR" dirty="0"/>
            </a:br>
            <a:r>
              <a:rPr lang="pt-BR" dirty="0"/>
              <a:t>Escola </a:t>
            </a:r>
            <a:r>
              <a:rPr lang="pt-BR" dirty="0" err="1"/>
              <a:t>Walrasiana</a:t>
            </a:r>
            <a:r>
              <a:rPr lang="pt-BR" dirty="0"/>
              <a:t> </a:t>
            </a:r>
          </a:p>
        </p:txBody>
      </p:sp>
      <p:pic>
        <p:nvPicPr>
          <p:cNvPr id="7" name="Espaço Reservado para Conteúdo 6" descr="Universidade-de-Lausanne-mestrado-na-Suíça-1-1024x683.jpg"/>
          <p:cNvPicPr>
            <a:picLocks noGrp="1" noChangeAspect="1"/>
          </p:cNvPicPr>
          <p:nvPr>
            <p:ph idx="1"/>
          </p:nvPr>
        </p:nvPicPr>
        <p:blipFill>
          <a:blip r:embed="rId2"/>
          <a:stretch>
            <a:fillRect/>
          </a:stretch>
        </p:blipFill>
        <p:spPr>
          <a:xfrm>
            <a:off x="1179184" y="1600200"/>
            <a:ext cx="6785631"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a:t>Lausanne</a:t>
            </a:r>
            <a:endParaRPr lang="pt-BR" dirty="0"/>
          </a:p>
        </p:txBody>
      </p:sp>
      <p:pic>
        <p:nvPicPr>
          <p:cNvPr id="4" name="Espaço Reservado para Conteúdo 3" descr="lausanne 3.jpg"/>
          <p:cNvPicPr>
            <a:picLocks noGrp="1" noChangeAspect="1"/>
          </p:cNvPicPr>
          <p:nvPr>
            <p:ph idx="1"/>
          </p:nvPr>
        </p:nvPicPr>
        <p:blipFill>
          <a:blip r:embed="rId2"/>
          <a:stretch>
            <a:fillRect/>
          </a:stretch>
        </p:blipFill>
        <p:spPr>
          <a:xfrm>
            <a:off x="1524000" y="1834356"/>
            <a:ext cx="6096000" cy="40576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857232"/>
          </a:xfrm>
        </p:spPr>
        <p:txBody>
          <a:bodyPr>
            <a:normAutofit/>
          </a:bodyPr>
          <a:lstStyle/>
          <a:p>
            <a:r>
              <a:rPr lang="pt-BR" b="1" dirty="0">
                <a:solidFill>
                  <a:schemeClr val="accent6">
                    <a:lumMod val="50000"/>
                  </a:schemeClr>
                </a:solidFill>
              </a:rPr>
              <a:t>Decréscimo ambiental</a:t>
            </a:r>
          </a:p>
        </p:txBody>
      </p:sp>
      <p:sp>
        <p:nvSpPr>
          <p:cNvPr id="3" name="Espaço Reservado para Conteúdo 2"/>
          <p:cNvSpPr>
            <a:spLocks noGrp="1"/>
          </p:cNvSpPr>
          <p:nvPr>
            <p:ph idx="1"/>
          </p:nvPr>
        </p:nvSpPr>
        <p:spPr>
          <a:xfrm>
            <a:off x="457200" y="642918"/>
            <a:ext cx="8229600" cy="6215082"/>
          </a:xfrm>
        </p:spPr>
        <p:style>
          <a:lnRef idx="0">
            <a:scrgbClr r="0" g="0" b="0"/>
          </a:lnRef>
          <a:fillRef idx="1002">
            <a:schemeClr val="lt2"/>
          </a:fillRef>
          <a:effectRef idx="0">
            <a:scrgbClr r="0" g="0" b="0"/>
          </a:effectRef>
          <a:fontRef idx="major"/>
        </p:style>
        <p:txBody>
          <a:bodyPr>
            <a:normAutofit fontScale="92500" lnSpcReduction="20000"/>
          </a:bodyPr>
          <a:lstStyle/>
          <a:p>
            <a:r>
              <a:rPr lang="pt-BR" b="1" dirty="0">
                <a:solidFill>
                  <a:srgbClr val="FF0000"/>
                </a:solidFill>
              </a:rPr>
              <a:t>Decrescimento</a:t>
            </a:r>
            <a:r>
              <a:rPr lang="pt-BR" b="1" dirty="0"/>
              <a:t> é um conceito econômico, mas também político, cunhado na década de </a:t>
            </a:r>
            <a:r>
              <a:rPr lang="pt-BR" b="1" dirty="0">
                <a:solidFill>
                  <a:srgbClr val="FF0000"/>
                </a:solidFill>
              </a:rPr>
              <a:t>1970</a:t>
            </a:r>
            <a:r>
              <a:rPr lang="pt-BR" b="1" dirty="0"/>
              <a:t> por </a:t>
            </a:r>
            <a:r>
              <a:rPr lang="pt-BR" b="1" dirty="0">
                <a:solidFill>
                  <a:srgbClr val="FF0000"/>
                </a:solidFill>
              </a:rPr>
              <a:t>André </a:t>
            </a:r>
            <a:r>
              <a:rPr lang="pt-BR" b="1" dirty="0" err="1">
                <a:solidFill>
                  <a:srgbClr val="FF0000"/>
                </a:solidFill>
              </a:rPr>
              <a:t>Gorz</a:t>
            </a:r>
            <a:r>
              <a:rPr lang="pt-BR" b="1" dirty="0"/>
              <a:t>, parcialmente baseado nas teses do economista romeno e criador da </a:t>
            </a:r>
            <a:r>
              <a:rPr lang="pt-BR" b="1" dirty="0" err="1"/>
              <a:t>bioeconomia</a:t>
            </a:r>
            <a:r>
              <a:rPr lang="pt-BR" b="1" dirty="0"/>
              <a:t>, </a:t>
            </a:r>
            <a:r>
              <a:rPr lang="pt-BR" b="1" dirty="0">
                <a:solidFill>
                  <a:srgbClr val="FF0000"/>
                </a:solidFill>
              </a:rPr>
              <a:t>Nicholas </a:t>
            </a:r>
            <a:r>
              <a:rPr lang="pt-BR" b="1" dirty="0" err="1">
                <a:solidFill>
                  <a:srgbClr val="FF0000"/>
                </a:solidFill>
              </a:rPr>
              <a:t>Georgescu-Roegen</a:t>
            </a:r>
            <a:r>
              <a:rPr lang="pt-BR" b="1" dirty="0"/>
              <a:t> as quais foram publicadas em seu livro </a:t>
            </a:r>
            <a:r>
              <a:rPr lang="pt-BR" b="1" i="1" dirty="0" err="1">
                <a:solidFill>
                  <a:srgbClr val="FF0000"/>
                </a:solidFill>
              </a:rPr>
              <a:t>The</a:t>
            </a:r>
            <a:r>
              <a:rPr lang="pt-BR" b="1" i="1" dirty="0">
                <a:solidFill>
                  <a:srgbClr val="FF0000"/>
                </a:solidFill>
              </a:rPr>
              <a:t> </a:t>
            </a:r>
            <a:r>
              <a:rPr lang="pt-BR" b="1" i="1" dirty="0" err="1">
                <a:solidFill>
                  <a:srgbClr val="FF0000"/>
                </a:solidFill>
              </a:rPr>
              <a:t>Entropy</a:t>
            </a:r>
            <a:r>
              <a:rPr lang="pt-BR" b="1" i="1" dirty="0">
                <a:solidFill>
                  <a:srgbClr val="FF0000"/>
                </a:solidFill>
              </a:rPr>
              <a:t> Law </a:t>
            </a:r>
            <a:r>
              <a:rPr lang="pt-BR" b="1" i="1" dirty="0" err="1">
                <a:solidFill>
                  <a:srgbClr val="FF0000"/>
                </a:solidFill>
              </a:rPr>
              <a:t>and</a:t>
            </a:r>
            <a:r>
              <a:rPr lang="pt-BR" b="1" i="1" dirty="0">
                <a:solidFill>
                  <a:srgbClr val="FF0000"/>
                </a:solidFill>
              </a:rPr>
              <a:t> </a:t>
            </a:r>
            <a:r>
              <a:rPr lang="pt-BR" b="1" i="1" dirty="0" err="1">
                <a:solidFill>
                  <a:srgbClr val="FF0000"/>
                </a:solidFill>
              </a:rPr>
              <a:t>the</a:t>
            </a:r>
            <a:r>
              <a:rPr lang="pt-BR" b="1" i="1" dirty="0">
                <a:solidFill>
                  <a:srgbClr val="FF0000"/>
                </a:solidFill>
              </a:rPr>
              <a:t> </a:t>
            </a:r>
            <a:r>
              <a:rPr lang="pt-BR" b="1" i="1" dirty="0" err="1">
                <a:solidFill>
                  <a:srgbClr val="FF0000"/>
                </a:solidFill>
              </a:rPr>
              <a:t>Economic</a:t>
            </a:r>
            <a:r>
              <a:rPr lang="pt-BR" b="1" i="1" dirty="0">
                <a:solidFill>
                  <a:srgbClr val="FF0000"/>
                </a:solidFill>
              </a:rPr>
              <a:t> </a:t>
            </a:r>
            <a:r>
              <a:rPr lang="pt-BR" b="1" i="1" dirty="0" err="1">
                <a:solidFill>
                  <a:srgbClr val="FF0000"/>
                </a:solidFill>
              </a:rPr>
              <a:t>Process</a:t>
            </a:r>
            <a:r>
              <a:rPr lang="pt-BR" b="1" dirty="0">
                <a:solidFill>
                  <a:srgbClr val="FF0000"/>
                </a:solidFill>
              </a:rPr>
              <a:t> (1971).</a:t>
            </a:r>
          </a:p>
          <a:p>
            <a:r>
              <a:rPr lang="pt-BR" b="1" dirty="0"/>
              <a:t>A questão principal, segundo os defensores do decrescimento - dos quais </a:t>
            </a:r>
            <a:r>
              <a:rPr lang="pt-BR" b="1" dirty="0" err="1"/>
              <a:t>Serge</a:t>
            </a:r>
            <a:r>
              <a:rPr lang="pt-BR" b="1" dirty="0"/>
              <a:t> </a:t>
            </a:r>
            <a:r>
              <a:rPr lang="pt-BR" b="1" dirty="0" err="1"/>
              <a:t>Latouche</a:t>
            </a:r>
            <a:r>
              <a:rPr lang="pt-BR" b="1" dirty="0"/>
              <a:t> é o mais notório - é que os </a:t>
            </a:r>
            <a:r>
              <a:rPr lang="pt-BR" b="1" dirty="0">
                <a:solidFill>
                  <a:srgbClr val="FF0000"/>
                </a:solidFill>
              </a:rPr>
              <a:t>recursos naturais são limitados e portanto não existe crescimento infinito</a:t>
            </a:r>
            <a:r>
              <a:rPr lang="pt-BR" b="1" dirty="0"/>
              <a:t>. </a:t>
            </a:r>
          </a:p>
          <a:p>
            <a:r>
              <a:rPr lang="pt-BR" b="1" dirty="0"/>
              <a:t>A melhoria das condições de vida deve, portanto, ser obtida sem aumento do consumo, mudando-se o paradigma dominante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 name="Espaço Reservado para Conteúdo 6" descr="lausanne 2.jpg"/>
          <p:cNvPicPr>
            <a:picLocks noGrp="1" noChangeAspect="1"/>
          </p:cNvPicPr>
          <p:nvPr>
            <p:ph idx="1"/>
          </p:nvPr>
        </p:nvPicPr>
        <p:blipFill>
          <a:blip r:embed="rId2"/>
          <a:stretch>
            <a:fillRect/>
          </a:stretch>
        </p:blipFill>
        <p:spPr>
          <a:xfrm>
            <a:off x="0" y="0"/>
            <a:ext cx="9144000" cy="686216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2852"/>
            <a:ext cx="9144000" cy="1143000"/>
          </a:xfrm>
        </p:spPr>
        <p:txBody>
          <a:bodyPr>
            <a:normAutofit/>
          </a:bodyPr>
          <a:lstStyle/>
          <a:p>
            <a:r>
              <a:rPr lang="pt-BR" sz="2400" dirty="0"/>
              <a:t>A </a:t>
            </a:r>
            <a:r>
              <a:rPr lang="pt-BR" sz="2400" b="1" dirty="0"/>
              <a:t>Escola de </a:t>
            </a:r>
            <a:r>
              <a:rPr lang="pt-BR" sz="2400" b="1" dirty="0" err="1"/>
              <a:t>Lausanne</a:t>
            </a:r>
            <a:r>
              <a:rPr lang="pt-BR" sz="2400" dirty="0"/>
              <a:t>, ou </a:t>
            </a:r>
            <a:r>
              <a:rPr lang="pt-BR" sz="2400" b="1" dirty="0"/>
              <a:t>de </a:t>
            </a:r>
            <a:r>
              <a:rPr lang="pt-BR" sz="2400" b="1" dirty="0" err="1"/>
              <a:t>Lausana</a:t>
            </a:r>
            <a:r>
              <a:rPr lang="pt-BR" sz="2400" dirty="0"/>
              <a:t>, de economia, também conhecida como </a:t>
            </a:r>
            <a:r>
              <a:rPr lang="pt-BR" sz="2400" b="1" dirty="0"/>
              <a:t>Escola Matemática</a:t>
            </a:r>
            <a:endParaRPr lang="pt-BR" sz="2400" dirty="0"/>
          </a:p>
        </p:txBody>
      </p:sp>
      <p:sp>
        <p:nvSpPr>
          <p:cNvPr id="3" name="Espaço Reservado para Conteúdo 2"/>
          <p:cNvSpPr>
            <a:spLocks noGrp="1"/>
          </p:cNvSpPr>
          <p:nvPr>
            <p:ph idx="1"/>
          </p:nvPr>
        </p:nvSpPr>
        <p:spPr>
          <a:xfrm>
            <a:off x="0" y="1142984"/>
            <a:ext cx="9144000" cy="5715016"/>
          </a:xfrm>
        </p:spPr>
        <p:txBody>
          <a:bodyPr>
            <a:normAutofit/>
          </a:bodyPr>
          <a:lstStyle/>
          <a:p>
            <a:pPr algn="ctr">
              <a:buNone/>
            </a:pPr>
            <a:r>
              <a:rPr lang="pt-BR" sz="4000" b="1" dirty="0"/>
              <a:t>Vertente do pensamento econômico neoclássica, desenvolvida em torno das </a:t>
            </a:r>
            <a:r>
              <a:rPr lang="pt-BR" sz="4000" b="1" dirty="0" err="1"/>
              <a:t>ideias</a:t>
            </a:r>
            <a:r>
              <a:rPr lang="pt-BR" sz="4000" b="1" dirty="0"/>
              <a:t> do francês Léon </a:t>
            </a:r>
            <a:r>
              <a:rPr lang="pt-BR" sz="4000" b="1" dirty="0" err="1"/>
              <a:t>Walras</a:t>
            </a:r>
            <a:r>
              <a:rPr lang="pt-BR" sz="4000" b="1" dirty="0"/>
              <a:t> e do italiano </a:t>
            </a:r>
            <a:r>
              <a:rPr lang="pt-BR" sz="4000" b="1" dirty="0" err="1"/>
              <a:t>Vilfredo</a:t>
            </a:r>
            <a:r>
              <a:rPr lang="pt-BR" sz="4000" b="1" dirty="0"/>
              <a:t> </a:t>
            </a:r>
            <a:r>
              <a:rPr lang="pt-BR" sz="4000" b="1" dirty="0" err="1"/>
              <a:t>Pareto</a:t>
            </a:r>
            <a:r>
              <a:rPr lang="pt-BR" sz="4000" b="1" dirty="0"/>
              <a:t>. </a:t>
            </a:r>
          </a:p>
          <a:p>
            <a:pPr algn="ctr">
              <a:buNone/>
            </a:pPr>
            <a:r>
              <a:rPr lang="pt-BR" sz="4000" b="1" dirty="0"/>
              <a:t>A característica central da Escola de </a:t>
            </a:r>
            <a:r>
              <a:rPr lang="pt-BR" sz="4000" b="1" dirty="0" err="1"/>
              <a:t>Lausanne</a:t>
            </a:r>
            <a:r>
              <a:rPr lang="pt-BR" sz="4000" b="1" dirty="0"/>
              <a:t> foi o seu desenvolvimento da </a:t>
            </a:r>
            <a:r>
              <a:rPr lang="pt-BR" sz="4000" b="1" dirty="0">
                <a:solidFill>
                  <a:srgbClr val="FF0000"/>
                </a:solidFill>
              </a:rPr>
              <a:t>Teoria do Equilíbrio Geral.</a:t>
            </a:r>
          </a:p>
          <a:p>
            <a:pPr>
              <a:buNone/>
            </a:pP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eesc_university_of_chicago_logo_site.jpg"/>
          <p:cNvPicPr>
            <a:picLocks noGrp="1" noChangeAspect="1"/>
          </p:cNvPicPr>
          <p:nvPr>
            <p:ph idx="1"/>
          </p:nvPr>
        </p:nvPicPr>
        <p:blipFill>
          <a:blip r:embed="rId2"/>
          <a:stretch>
            <a:fillRect/>
          </a:stretch>
        </p:blipFill>
        <p:spPr>
          <a:xfrm>
            <a:off x="0" y="2000240"/>
            <a:ext cx="9144000" cy="241520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2984"/>
          </a:xfrm>
        </p:spPr>
        <p:txBody>
          <a:bodyPr/>
          <a:lstStyle/>
          <a:p>
            <a:endParaRPr lang="pt-BR" dirty="0"/>
          </a:p>
        </p:txBody>
      </p:sp>
      <p:pic>
        <p:nvPicPr>
          <p:cNvPr id="4" name="Espaço Reservado para Conteúdo 3" descr="universidade-de-chicago-128774347.jpg"/>
          <p:cNvPicPr>
            <a:picLocks noGrp="1" noChangeAspect="1"/>
          </p:cNvPicPr>
          <p:nvPr>
            <p:ph idx="1"/>
          </p:nvPr>
        </p:nvPicPr>
        <p:blipFill>
          <a:blip r:embed="rId2"/>
          <a:stretch>
            <a:fillRect/>
          </a:stretch>
        </p:blipFill>
        <p:spPr>
          <a:xfrm flipH="1">
            <a:off x="-130768" y="0"/>
            <a:ext cx="9346174" cy="6603829"/>
          </a:xfrm>
        </p:spPr>
      </p:pic>
      <p:pic>
        <p:nvPicPr>
          <p:cNvPr id="5" name="Espaço Reservado para Conteúdo 3" descr="eesc_university_of_chicago_logo_site.jpg"/>
          <p:cNvPicPr>
            <a:picLocks noGrp="1" noChangeAspect="1"/>
          </p:cNvPicPr>
          <p:nvPr>
            <p:ph idx="1"/>
          </p:nvPr>
        </p:nvPicPr>
        <p:blipFill>
          <a:blip r:embed="rId3"/>
          <a:stretch>
            <a:fillRect/>
          </a:stretch>
        </p:blipFill>
        <p:spPr>
          <a:xfrm>
            <a:off x="0" y="1"/>
            <a:ext cx="9144000" cy="1857363"/>
          </a:xfrm>
        </p:spPr>
      </p:pic>
      <p:pic>
        <p:nvPicPr>
          <p:cNvPr id="6" name="Espaço Reservado para Conteúdo 3" descr="eesc_university_of_chicago_logo_site.jpg"/>
          <p:cNvPicPr>
            <a:picLocks noGrp="1" noChangeAspect="1"/>
          </p:cNvPicPr>
          <p:nvPr>
            <p:ph idx="1"/>
          </p:nvPr>
        </p:nvPicPr>
        <p:blipFill>
          <a:blip r:embed="rId3"/>
          <a:stretch>
            <a:fillRect/>
          </a:stretch>
        </p:blipFill>
        <p:spPr>
          <a:xfrm>
            <a:off x="0" y="0"/>
            <a:ext cx="9144000" cy="200024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5723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pt-BR" dirty="0"/>
              <a:t>Biblioteca da Universidade de Chicago</a:t>
            </a:r>
          </a:p>
        </p:txBody>
      </p:sp>
      <p:pic>
        <p:nvPicPr>
          <p:cNvPr id="6" name="Espaço Reservado para Conteúdo 5" descr="biblioteca-de-chicago.jpg"/>
          <p:cNvPicPr>
            <a:picLocks noGrp="1" noChangeAspect="1"/>
          </p:cNvPicPr>
          <p:nvPr>
            <p:ph idx="1"/>
          </p:nvPr>
        </p:nvPicPr>
        <p:blipFill>
          <a:blip r:embed="rId2"/>
          <a:stretch>
            <a:fillRect/>
          </a:stretch>
        </p:blipFill>
        <p:spPr>
          <a:xfrm>
            <a:off x="0" y="785794"/>
            <a:ext cx="9143999" cy="607220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aulo-guedes-4.jpg"/>
          <p:cNvPicPr>
            <a:picLocks noGrp="1" noChangeAspect="1"/>
          </p:cNvPicPr>
          <p:nvPr>
            <p:ph idx="1"/>
          </p:nvPr>
        </p:nvPicPr>
        <p:blipFill>
          <a:blip r:embed="rId2"/>
          <a:stretch>
            <a:fillRect/>
          </a:stretch>
        </p:blipFill>
        <p:spPr>
          <a:xfrm>
            <a:off x="-41828" y="1"/>
            <a:ext cx="5399646" cy="3714752"/>
          </a:xfrm>
        </p:spPr>
      </p:pic>
      <p:pic>
        <p:nvPicPr>
          <p:cNvPr id="6" name="Espaço Reservado para Conteúdo 3" descr="images (1).jpg"/>
          <p:cNvPicPr>
            <a:picLocks noChangeAspect="1"/>
          </p:cNvPicPr>
          <p:nvPr/>
        </p:nvPicPr>
        <p:blipFill>
          <a:blip r:embed="rId3"/>
          <a:stretch>
            <a:fillRect/>
          </a:stretch>
        </p:blipFill>
        <p:spPr>
          <a:xfrm>
            <a:off x="5286381" y="1864635"/>
            <a:ext cx="3857620" cy="4993366"/>
          </a:xfrm>
          <a:prstGeom prst="rect">
            <a:avLst/>
          </a:prstGeom>
        </p:spPr>
      </p:pic>
      <p:pic>
        <p:nvPicPr>
          <p:cNvPr id="7" name="Espaço Reservado para Conteúdo 3" descr="download (5).jpg"/>
          <p:cNvPicPr>
            <a:picLocks noChangeAspect="1"/>
          </p:cNvPicPr>
          <p:nvPr/>
        </p:nvPicPr>
        <p:blipFill>
          <a:blip r:embed="rId4"/>
          <a:stretch>
            <a:fillRect/>
          </a:stretch>
        </p:blipFill>
        <p:spPr>
          <a:xfrm>
            <a:off x="2714612" y="2786058"/>
            <a:ext cx="2857500" cy="274320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86800" cy="857256"/>
          </a:xfrm>
        </p:spPr>
        <p:txBody>
          <a:bodyPr>
            <a:normAutofit/>
          </a:bodyPr>
          <a:lstStyle/>
          <a:p>
            <a:r>
              <a:rPr lang="pt-BR" b="1" dirty="0"/>
              <a:t>Escola de Chicago</a:t>
            </a:r>
            <a:endParaRPr lang="pt-BR" dirty="0"/>
          </a:p>
        </p:txBody>
      </p:sp>
      <p:sp>
        <p:nvSpPr>
          <p:cNvPr id="3" name="Espaço Reservado para Conteúdo 2"/>
          <p:cNvSpPr>
            <a:spLocks noGrp="1"/>
          </p:cNvSpPr>
          <p:nvPr>
            <p:ph idx="1"/>
          </p:nvPr>
        </p:nvSpPr>
        <p:spPr>
          <a:xfrm>
            <a:off x="0" y="857232"/>
            <a:ext cx="9144000" cy="6000768"/>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pt-BR" dirty="0"/>
              <a:t>A </a:t>
            </a:r>
            <a:r>
              <a:rPr lang="pt-BR" b="1" dirty="0"/>
              <a:t>Escola de Chicago</a:t>
            </a:r>
            <a:r>
              <a:rPr lang="pt-BR" dirty="0"/>
              <a:t> é uma escola de pensamento econômico que defende o mercado livre e que foi disseminada por alguns professores da Universidade de Chicago.</a:t>
            </a:r>
          </a:p>
          <a:p>
            <a:r>
              <a:rPr lang="pt-BR" dirty="0"/>
              <a:t>Suas </a:t>
            </a:r>
            <a:r>
              <a:rPr lang="pt-BR" dirty="0" err="1"/>
              <a:t>ideias</a:t>
            </a:r>
            <a:r>
              <a:rPr lang="pt-BR" dirty="0"/>
              <a:t> são associadas à teoria neoclássica da formação de preços e ao liberalismo econômico, rejeitando o </a:t>
            </a:r>
            <a:r>
              <a:rPr lang="pt-BR" dirty="0" err="1"/>
              <a:t>Keynesianismo</a:t>
            </a:r>
            <a:r>
              <a:rPr lang="pt-BR" dirty="0"/>
              <a:t> em favor do </a:t>
            </a:r>
            <a:r>
              <a:rPr lang="pt-BR" dirty="0">
                <a:solidFill>
                  <a:srgbClr val="7030A0"/>
                </a:solidFill>
              </a:rPr>
              <a:t>monetarismo,</a:t>
            </a:r>
            <a:r>
              <a:rPr lang="pt-BR" dirty="0"/>
              <a:t> (até 1980, quando passou a defender a teoria das </a:t>
            </a:r>
            <a:r>
              <a:rPr lang="pt-BR" b="1" u="sng" dirty="0">
                <a:solidFill>
                  <a:srgbClr val="7030A0"/>
                </a:solidFill>
              </a:rPr>
              <a:t>expectativas racionais</a:t>
            </a:r>
            <a:r>
              <a:rPr lang="pt-BR" dirty="0"/>
              <a:t>) e </a:t>
            </a:r>
            <a:r>
              <a:rPr lang="pt-BR" b="1" dirty="0">
                <a:solidFill>
                  <a:srgbClr val="FF0000"/>
                </a:solidFill>
              </a:rPr>
              <a:t>rejeição total da regulamentação dos negócios, em favor de um </a:t>
            </a:r>
            <a:r>
              <a:rPr lang="pt-BR" b="1" i="1" dirty="0">
                <a:solidFill>
                  <a:srgbClr val="FF0000"/>
                </a:solidFill>
              </a:rPr>
              <a:t>laissez-faire</a:t>
            </a:r>
            <a:r>
              <a:rPr lang="pt-BR" b="1" dirty="0">
                <a:solidFill>
                  <a:srgbClr val="FF0000"/>
                </a:solidFill>
              </a:rPr>
              <a:t> quase absoluto</a:t>
            </a:r>
            <a:r>
              <a:rPr lang="pt-BR" dirty="0"/>
              <a:t>. </a:t>
            </a:r>
          </a:p>
          <a:p>
            <a:r>
              <a:rPr lang="pt-BR" dirty="0"/>
              <a:t>As teorias da "Escola de Chicago" inicialmente embasaram a administração econômica da ditadura de Pinochet no Chile na década de 1970, com os </a:t>
            </a:r>
            <a:r>
              <a:rPr lang="pt-BR" dirty="0" err="1"/>
              <a:t>chicago</a:t>
            </a:r>
            <a:r>
              <a:rPr lang="pt-BR" dirty="0"/>
              <a:t> boys,</a:t>
            </a:r>
            <a:r>
              <a:rPr lang="pt-BR" baseline="30000" dirty="0"/>
              <a:t> </a:t>
            </a:r>
            <a:r>
              <a:rPr lang="pt-BR" dirty="0"/>
              <a:t>e posteriormente foram adotadas, na década de 1980, por Margaret Thatcher na Inglaterra (</a:t>
            </a:r>
            <a:r>
              <a:rPr lang="pt-BR" dirty="0" err="1"/>
              <a:t>thatcherismo</a:t>
            </a:r>
            <a:r>
              <a:rPr lang="pt-BR" dirty="0"/>
              <a:t>) e por Ronald Reagan nos Estados Unidos (</a:t>
            </a:r>
            <a:r>
              <a:rPr lang="pt-BR" dirty="0" err="1"/>
              <a:t>reaganomics</a:t>
            </a:r>
            <a:r>
              <a:rPr lang="pt-BR" dirty="0"/>
              <a:t>).</a:t>
            </a:r>
          </a:p>
          <a:p>
            <a:r>
              <a:rPr lang="pt-BR" dirty="0"/>
              <a:t>Essas teorias se refletiram fortemente nas políticas do Banco Mundial e de outras instituições financeiras baseadas em Washington, tais como o Departamento do Tesouro americano e o Fundo Monetário Internacional, que passaram a adotar políticas denominadas como "neoliberais" como receita para os países em dificuldades econômicas, como foi expressado pelo </a:t>
            </a:r>
            <a:r>
              <a:rPr lang="pt-BR" b="1" dirty="0">
                <a:solidFill>
                  <a:srgbClr val="FF0000"/>
                </a:solidFill>
              </a:rPr>
              <a:t>Consenso de Washington</a:t>
            </a:r>
            <a:r>
              <a:rPr lang="pt-BR" dirty="0"/>
              <a:t>.</a:t>
            </a:r>
          </a:p>
          <a:p>
            <a:r>
              <a:rPr lang="pt-BR" dirty="0"/>
              <a:t>Sob sua influência, de meados de 1980 a meados de 1990, grande parte das empresas estatais em países do terceiro mundo foram </a:t>
            </a:r>
            <a:r>
              <a:rPr lang="pt-BR" b="1" dirty="0">
                <a:solidFill>
                  <a:srgbClr val="FF0000"/>
                </a:solidFill>
              </a:rPr>
              <a:t>privatizadas.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Monetarismo</a:t>
            </a:r>
            <a:r>
              <a:rPr lang="pt-BR" dirty="0"/>
              <a:t> </a:t>
            </a:r>
          </a:p>
        </p:txBody>
      </p:sp>
      <p:sp>
        <p:nvSpPr>
          <p:cNvPr id="3" name="Espaço Reservado para Conteúdo 2"/>
          <p:cNvSpPr>
            <a:spLocks noGrp="1"/>
          </p:cNvSpPr>
          <p:nvPr>
            <p:ph idx="1"/>
          </p:nvPr>
        </p:nvSpPr>
        <p:spPr>
          <a:xfrm>
            <a:off x="457200" y="1071546"/>
            <a:ext cx="8229600" cy="5643602"/>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gn="ctr">
              <a:buNone/>
            </a:pPr>
            <a:r>
              <a:rPr lang="pt-BR" b="1" dirty="0"/>
              <a:t>Monetarismo</a:t>
            </a:r>
            <a:r>
              <a:rPr lang="pt-BR" dirty="0"/>
              <a:t> é uma teoria de economia monetária que enfatiza o papel da política monetária para a estabilidade macroeconômica de uma economia de mercado através de instrumentos como alteração na oferta de moeda e de outros meios de pagamento. Economistas monetaristas entendem que os objetivos da política monetária são cumpridos de maneira melhor ao criar metas de aumento da oferta monetária, e não ao engajar em política monetária discricionária.</a:t>
            </a:r>
          </a:p>
          <a:p>
            <a:pPr algn="ctr">
              <a:buNone/>
            </a:pPr>
            <a:endParaRPr lang="pt-BR" b="1" dirty="0"/>
          </a:p>
          <a:p>
            <a:pPr algn="ctr">
              <a:buNone/>
            </a:pPr>
            <a:endParaRPr lang="pt-BR" b="1" dirty="0"/>
          </a:p>
          <a:p>
            <a:pPr algn="ctr">
              <a:buNone/>
            </a:pPr>
            <a:endParaRPr lang="pt-BR" b="1" dirty="0"/>
          </a:p>
          <a:p>
            <a:pPr algn="ctr">
              <a:buNone/>
            </a:pPr>
            <a:endParaRPr lang="pt-BR" b="1" dirty="0"/>
          </a:p>
          <a:p>
            <a:pPr algn="ctr">
              <a:buNone/>
            </a:pPr>
            <a:r>
              <a:rPr lang="pt-BR" b="1" dirty="0"/>
              <a:t>Ato discricionário</a:t>
            </a:r>
            <a:r>
              <a:rPr lang="pt-BR" dirty="0"/>
              <a:t> é aquele praticado com liberdade de escolha de seu conteúdo, do seu destinatário, tendo em vista a conveniência e a oportunidade de sua realização. Isso não significa que o ato discricionário, por dar uma certa margem de liberdade ao administrador, será realizado fora dos princípios que regem os atos administrativos, como por exemplo, o da legalidade e moralidade, pelo contrário, esse segue o mesmo parâmetro do ato vinculado.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64305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pt-BR" b="1" dirty="0"/>
              <a:t>Expectativas racionais e o</a:t>
            </a:r>
            <a:br>
              <a:rPr lang="pt-BR" b="1" dirty="0"/>
            </a:br>
            <a:r>
              <a:rPr lang="pt-BR" b="1" dirty="0"/>
              <a:t>espaço-tempo</a:t>
            </a:r>
            <a:br>
              <a:rPr lang="pt-BR" b="1" dirty="0"/>
            </a:br>
            <a:r>
              <a:rPr lang="pt-BR" b="1" dirty="0"/>
              <a:t>Linearidade ou Complexidade?</a:t>
            </a:r>
            <a:endParaRPr lang="pt-BR" dirty="0"/>
          </a:p>
        </p:txBody>
      </p:sp>
      <p:sp>
        <p:nvSpPr>
          <p:cNvPr id="3" name="Espaço Reservado para Conteúdo 2"/>
          <p:cNvSpPr>
            <a:spLocks noGrp="1"/>
          </p:cNvSpPr>
          <p:nvPr>
            <p:ph idx="1"/>
          </p:nvPr>
        </p:nvSpPr>
        <p:spPr>
          <a:xfrm>
            <a:off x="0" y="1600200"/>
            <a:ext cx="9144000" cy="5257800"/>
          </a:xfrm>
        </p:spPr>
        <p:txBody>
          <a:bodyPr>
            <a:normAutofit fontScale="62500" lnSpcReduction="20000"/>
          </a:bodyPr>
          <a:lstStyle/>
          <a:p>
            <a:endParaRPr lang="pt-BR" dirty="0"/>
          </a:p>
          <a:p>
            <a:r>
              <a:rPr lang="pt-BR" dirty="0"/>
              <a:t>O pressuposto das </a:t>
            </a:r>
            <a:r>
              <a:rPr lang="pt-BR" b="1" dirty="0"/>
              <a:t>expectativas racionais</a:t>
            </a:r>
            <a:r>
              <a:rPr lang="pt-BR" dirty="0"/>
              <a:t> é um conceito econômico formulado pela primeira vez por John </a:t>
            </a:r>
            <a:r>
              <a:rPr lang="pt-BR" dirty="0" err="1"/>
              <a:t>Muth</a:t>
            </a:r>
            <a:r>
              <a:rPr lang="pt-BR" dirty="0"/>
              <a:t> em 1961 e que se popularizou após a publicação de artigo assinado por</a:t>
            </a:r>
            <a:r>
              <a:rPr lang="pt-BR" b="1" dirty="0">
                <a:solidFill>
                  <a:schemeClr val="accent5">
                    <a:lumMod val="50000"/>
                  </a:schemeClr>
                </a:solidFill>
              </a:rPr>
              <a:t> Robert Lucas e Leonard </a:t>
            </a:r>
            <a:r>
              <a:rPr lang="pt-BR" b="1" dirty="0" err="1">
                <a:solidFill>
                  <a:schemeClr val="accent5">
                    <a:lumMod val="50000"/>
                  </a:schemeClr>
                </a:solidFill>
              </a:rPr>
              <a:t>Rapping</a:t>
            </a:r>
            <a:r>
              <a:rPr lang="pt-BR" dirty="0"/>
              <a:t> em 1969 sobre</a:t>
            </a:r>
            <a:r>
              <a:rPr lang="pt-BR" dirty="0">
                <a:solidFill>
                  <a:srgbClr val="7030A0"/>
                </a:solidFill>
              </a:rPr>
              <a:t> salário real, emprego e inflação.</a:t>
            </a:r>
          </a:p>
          <a:p>
            <a:r>
              <a:rPr lang="pt-BR" dirty="0"/>
              <a:t>Seu cerne se baseia na hipótese de que os agentes econômicos utilizam toda a informação disponível sobre o </a:t>
            </a:r>
            <a:r>
              <a:rPr lang="pt-BR" dirty="0">
                <a:solidFill>
                  <a:srgbClr val="7030A0"/>
                </a:solidFill>
              </a:rPr>
              <a:t>atual comportamento </a:t>
            </a:r>
            <a:r>
              <a:rPr lang="pt-BR" dirty="0"/>
              <a:t>e as </a:t>
            </a:r>
            <a:r>
              <a:rPr lang="pt-BR" b="1" dirty="0">
                <a:solidFill>
                  <a:srgbClr val="7030A0"/>
                </a:solidFill>
              </a:rPr>
              <a:t>previsões para o futuro </a:t>
            </a:r>
            <a:r>
              <a:rPr lang="pt-BR" dirty="0"/>
              <a:t>da </a:t>
            </a:r>
            <a:r>
              <a:rPr lang="pt-BR" b="1" dirty="0">
                <a:solidFill>
                  <a:srgbClr val="7030A0"/>
                </a:solidFill>
              </a:rPr>
              <a:t>economia</a:t>
            </a:r>
            <a:r>
              <a:rPr lang="pt-BR" dirty="0"/>
              <a:t> (</a:t>
            </a:r>
            <a:r>
              <a:rPr lang="pt-BR" dirty="0">
                <a:solidFill>
                  <a:srgbClr val="7030A0"/>
                </a:solidFill>
              </a:rPr>
              <a:t>salário real, emprego e inflação.)</a:t>
            </a:r>
            <a:endParaRPr lang="pt-BR" dirty="0"/>
          </a:p>
          <a:p>
            <a:r>
              <a:rPr lang="pt-BR" dirty="0"/>
              <a:t>Com base na experiência e nessas informações, os </a:t>
            </a:r>
            <a:r>
              <a:rPr lang="pt-BR" dirty="0">
                <a:solidFill>
                  <a:srgbClr val="7030A0"/>
                </a:solidFill>
              </a:rPr>
              <a:t>agentes antecipam </a:t>
            </a:r>
            <a:r>
              <a:rPr lang="pt-BR" dirty="0"/>
              <a:t>de forma </a:t>
            </a:r>
            <a:r>
              <a:rPr lang="pt-BR" dirty="0">
                <a:solidFill>
                  <a:srgbClr val="7030A0"/>
                </a:solidFill>
              </a:rPr>
              <a:t>racional</a:t>
            </a:r>
            <a:r>
              <a:rPr lang="pt-BR" dirty="0"/>
              <a:t> as </a:t>
            </a:r>
            <a:r>
              <a:rPr lang="pt-BR" dirty="0">
                <a:solidFill>
                  <a:srgbClr val="7030A0"/>
                </a:solidFill>
              </a:rPr>
              <a:t>atitudes e políticas futuras do governo</a:t>
            </a:r>
            <a:r>
              <a:rPr lang="pt-BR" dirty="0"/>
              <a:t>, reagindo no presente em consonância com as expectativas formadas e </a:t>
            </a:r>
            <a:r>
              <a:rPr lang="pt-BR" dirty="0">
                <a:solidFill>
                  <a:srgbClr val="FF0000"/>
                </a:solidFill>
              </a:rPr>
              <a:t>anulando em algum grau a efetividade dessas políticas.</a:t>
            </a:r>
            <a:r>
              <a:rPr lang="pt-BR" b="1" dirty="0">
                <a:solidFill>
                  <a:srgbClr val="FF0000"/>
                </a:solidFill>
              </a:rPr>
              <a:t>(oi???????????futuro?)</a:t>
            </a:r>
          </a:p>
          <a:p>
            <a:r>
              <a:rPr lang="pt-BR" dirty="0"/>
              <a:t>A hipótese das expectativas racionais é considerada como o marco teórico da</a:t>
            </a:r>
            <a:r>
              <a:rPr lang="pt-BR" b="1" dirty="0">
                <a:solidFill>
                  <a:srgbClr val="FF0000"/>
                </a:solidFill>
              </a:rPr>
              <a:t> </a:t>
            </a:r>
            <a:r>
              <a:rPr lang="pt-BR" b="1" i="1" dirty="0">
                <a:solidFill>
                  <a:srgbClr val="FF0000"/>
                </a:solidFill>
              </a:rPr>
              <a:t>nova economia clássica</a:t>
            </a:r>
            <a:r>
              <a:rPr lang="pt-BR" dirty="0"/>
              <a:t> e se tornou popular entre os economistas a partir da década de </a:t>
            </a:r>
            <a:r>
              <a:rPr lang="pt-BR" dirty="0">
                <a:solidFill>
                  <a:srgbClr val="FF0000"/>
                </a:solidFill>
              </a:rPr>
              <a:t>1970, </a:t>
            </a:r>
            <a:r>
              <a:rPr lang="pt-BR" dirty="0"/>
              <a:t>sendo largamente utilizada em modelos e na análise macroeconômica.</a:t>
            </a:r>
          </a:p>
          <a:p>
            <a:r>
              <a:rPr lang="pt-BR" dirty="0"/>
              <a:t> Ao tratar de aspectos de comportamento dos agentes, a hipótese das expectativas racionais lida também com o conceito de</a:t>
            </a:r>
            <a:r>
              <a:rPr lang="pt-BR" dirty="0">
                <a:solidFill>
                  <a:srgbClr val="FF0000"/>
                </a:solidFill>
              </a:rPr>
              <a:t> risco moral</a:t>
            </a:r>
            <a:r>
              <a:rPr lang="pt-BR" dirty="0"/>
              <a:t>, motivando estudos nessa área e influenciando a chamada </a:t>
            </a:r>
            <a:r>
              <a:rPr lang="pt-BR" dirty="0">
                <a:solidFill>
                  <a:srgbClr val="FF0000"/>
                </a:solidFill>
              </a:rPr>
              <a:t>economia comportamental</a:t>
            </a:r>
            <a:r>
              <a:rPr lang="pt-BR"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2984"/>
          </a:xfrm>
        </p:spPr>
        <p:style>
          <a:lnRef idx="0">
            <a:scrgbClr r="0" g="0" b="0"/>
          </a:lnRef>
          <a:fillRef idx="1002">
            <a:schemeClr val="lt1"/>
          </a:fillRef>
          <a:effectRef idx="0">
            <a:scrgbClr r="0" g="0" b="0"/>
          </a:effectRef>
          <a:fontRef idx="major"/>
        </p:style>
        <p:txBody>
          <a:bodyPr/>
          <a:lstStyle/>
          <a:p>
            <a:r>
              <a:rPr lang="pt-BR" b="1" dirty="0"/>
              <a:t>Risco moral</a:t>
            </a:r>
            <a:endParaRPr lang="pt-BR" dirty="0"/>
          </a:p>
        </p:txBody>
      </p:sp>
      <p:sp>
        <p:nvSpPr>
          <p:cNvPr id="3" name="Espaço Reservado para Conteúdo 2"/>
          <p:cNvSpPr>
            <a:spLocks noGrp="1"/>
          </p:cNvSpPr>
          <p:nvPr>
            <p:ph idx="1"/>
          </p:nvPr>
        </p:nvSpPr>
        <p:spPr>
          <a:xfrm>
            <a:off x="0" y="1142984"/>
            <a:ext cx="9144000" cy="5715016"/>
          </a:xfrm>
        </p:spPr>
        <p:style>
          <a:lnRef idx="0">
            <a:scrgbClr r="0" g="0" b="0"/>
          </a:lnRef>
          <a:fillRef idx="1003">
            <a:schemeClr val="lt1"/>
          </a:fillRef>
          <a:effectRef idx="0">
            <a:scrgbClr r="0" g="0" b="0"/>
          </a:effectRef>
          <a:fontRef idx="major"/>
        </p:style>
        <p:txBody>
          <a:bodyPr>
            <a:normAutofit fontScale="77500" lnSpcReduction="20000"/>
          </a:bodyPr>
          <a:lstStyle/>
          <a:p>
            <a:r>
              <a:rPr lang="pt-BR" b="1" dirty="0"/>
              <a:t>Risco moral</a:t>
            </a:r>
            <a:r>
              <a:rPr lang="pt-BR" dirty="0"/>
              <a:t> (em inglês, </a:t>
            </a:r>
            <a:r>
              <a:rPr lang="pt-BR" i="1" dirty="0"/>
              <a:t>moral </a:t>
            </a:r>
            <a:r>
              <a:rPr lang="pt-BR" i="1" dirty="0" err="1"/>
              <a:t>hazard</a:t>
            </a:r>
            <a:r>
              <a:rPr lang="pt-BR" dirty="0"/>
              <a:t>) se refere à possibilidade de um </a:t>
            </a:r>
            <a:r>
              <a:rPr lang="pt-BR" dirty="0">
                <a:solidFill>
                  <a:schemeClr val="tx2"/>
                </a:solidFill>
              </a:rPr>
              <a:t>agente econômico</a:t>
            </a:r>
            <a:r>
              <a:rPr lang="pt-BR" dirty="0"/>
              <a:t> </a:t>
            </a:r>
            <a:r>
              <a:rPr lang="pt-BR" b="1" dirty="0">
                <a:solidFill>
                  <a:srgbClr val="FF0000"/>
                </a:solidFill>
              </a:rPr>
              <a:t>mudar</a:t>
            </a:r>
            <a:r>
              <a:rPr lang="pt-BR" dirty="0"/>
              <a:t> seu comportamento de acordo com os diferentes contextos nos quais ocorrem as transações econômicas.</a:t>
            </a:r>
          </a:p>
          <a:p>
            <a:r>
              <a:rPr lang="pt-BR" dirty="0"/>
              <a:t>O risco moral está diretamente relacionado à ideia de informação assimétrica - situação na qual uma parte na transação possui mais informações, ou </a:t>
            </a:r>
            <a:r>
              <a:rPr lang="pt-BR" b="1" dirty="0">
                <a:solidFill>
                  <a:srgbClr val="FF0000"/>
                </a:solidFill>
              </a:rPr>
              <a:t>informações mais seguras</a:t>
            </a:r>
            <a:r>
              <a:rPr lang="pt-BR" dirty="0"/>
              <a:t>, que a outra. </a:t>
            </a:r>
          </a:p>
          <a:p>
            <a:r>
              <a:rPr lang="pt-BR" dirty="0"/>
              <a:t>Um caso especial de risco moral é chamado problema agente-principal, onde uma parte (agente) é contratada para agir no interesse da outra parte (principal). </a:t>
            </a:r>
          </a:p>
          <a:p>
            <a:r>
              <a:rPr lang="pt-BR" dirty="0"/>
              <a:t>É possível que o agente tenha incentivos, ou uma certa tendência, a agir inapropriadamente - conforme o ponto de vista do principal - se </a:t>
            </a:r>
            <a:r>
              <a:rPr lang="pt-BR" b="1" dirty="0">
                <a:solidFill>
                  <a:srgbClr val="FF0000"/>
                </a:solidFill>
              </a:rPr>
              <a:t>seus interesses não estiverem alinhados</a:t>
            </a:r>
            <a:r>
              <a:rPr lang="pt-BR" dirty="0"/>
              <a:t>. </a:t>
            </a:r>
          </a:p>
          <a:p>
            <a:r>
              <a:rPr lang="pt-BR" dirty="0"/>
              <a:t>O agente, no mais das vezes, detém mais informações sobre suas ações ou intenções, quando comparado ao principal, uma vez que este, via de regra, não pode monitorar perfeitamente aquele.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9058" y="0"/>
            <a:ext cx="5214942" cy="2643182"/>
          </a:xfrm>
        </p:spPr>
        <p:txBody>
          <a:bodyPr/>
          <a:lstStyle/>
          <a:p>
            <a:endParaRPr lang="pt-BR" dirty="0"/>
          </a:p>
        </p:txBody>
      </p:sp>
      <p:pic>
        <p:nvPicPr>
          <p:cNvPr id="4" name="Espaço Reservado para Conteúdo 3" descr="andre gorz.jpeg"/>
          <p:cNvPicPr>
            <a:picLocks noGrp="1" noChangeAspect="1"/>
          </p:cNvPicPr>
          <p:nvPr>
            <p:ph idx="1"/>
          </p:nvPr>
        </p:nvPicPr>
        <p:blipFill>
          <a:blip r:embed="rId2"/>
          <a:stretch>
            <a:fillRect/>
          </a:stretch>
        </p:blipFill>
        <p:spPr>
          <a:xfrm>
            <a:off x="3905250" y="0"/>
            <a:ext cx="5238750" cy="2653506"/>
          </a:xfrm>
        </p:spPr>
      </p:pic>
      <p:sp>
        <p:nvSpPr>
          <p:cNvPr id="5" name="Retângulo 4"/>
          <p:cNvSpPr/>
          <p:nvPr/>
        </p:nvSpPr>
        <p:spPr>
          <a:xfrm>
            <a:off x="0" y="1"/>
            <a:ext cx="3929058" cy="6740307"/>
          </a:xfrm>
          <a:prstGeom prst="rect">
            <a:avLst/>
          </a:prstGeom>
        </p:spPr>
        <p:txBody>
          <a:bodyPr wrap="square">
            <a:spAutoFit/>
          </a:bodyPr>
          <a:lstStyle/>
          <a:p>
            <a:pPr>
              <a:buNone/>
            </a:pPr>
            <a:r>
              <a:rPr lang="pt-BR" b="1" dirty="0"/>
              <a:t>André </a:t>
            </a:r>
            <a:r>
              <a:rPr lang="pt-BR" b="1" dirty="0" err="1"/>
              <a:t>Gorz</a:t>
            </a:r>
            <a:r>
              <a:rPr lang="pt-BR" dirty="0"/>
              <a:t> (</a:t>
            </a:r>
            <a:r>
              <a:rPr lang="pt-BR" b="1" dirty="0"/>
              <a:t>Gérard Horst</a:t>
            </a:r>
            <a:r>
              <a:rPr lang="pt-BR" dirty="0"/>
              <a:t>), (Viena, fevereiro de 1923 — </a:t>
            </a:r>
            <a:r>
              <a:rPr lang="pt-BR" dirty="0" err="1"/>
              <a:t>Vosnon</a:t>
            </a:r>
            <a:r>
              <a:rPr lang="pt-BR" dirty="0"/>
              <a:t>, 22 de setembro de 2007) </a:t>
            </a:r>
          </a:p>
          <a:p>
            <a:pPr>
              <a:buNone/>
            </a:pPr>
            <a:r>
              <a:rPr lang="pt-BR" dirty="0"/>
              <a:t>foi um filósofo austro-francês, também conhecido pelo pseudônimo </a:t>
            </a:r>
            <a:r>
              <a:rPr lang="pt-BR" b="1" dirty="0"/>
              <a:t>Michel </a:t>
            </a:r>
            <a:r>
              <a:rPr lang="pt-BR" b="1" dirty="0" err="1"/>
              <a:t>Bosquet</a:t>
            </a:r>
            <a:r>
              <a:rPr lang="pt-BR" dirty="0"/>
              <a:t>.</a:t>
            </a:r>
          </a:p>
          <a:p>
            <a:r>
              <a:rPr lang="pt-BR" dirty="0"/>
              <a:t>No pós-guerra, apoiou Jean-Paul Sartre, em sua versão existencialista do marxismo, mas rompeu com ele após o Maio de 68 e passou a se interessar por </a:t>
            </a:r>
            <a:r>
              <a:rPr lang="pt-BR" dirty="0">
                <a:solidFill>
                  <a:srgbClr val="FF0000"/>
                </a:solidFill>
              </a:rPr>
              <a:t>ecologia política</a:t>
            </a:r>
            <a:r>
              <a:rPr lang="pt-BR" dirty="0"/>
              <a:t>, da qual tornou-se um dos principais teóricos. </a:t>
            </a:r>
          </a:p>
          <a:p>
            <a:r>
              <a:rPr lang="pt-BR" dirty="0"/>
              <a:t>Seu tema central foi o trabalho: liberação do trabalho, justa distribuição de trabalho, trabalho alienado, etc. Ele também defendeu a renda básica de garantia (ou </a:t>
            </a:r>
            <a:r>
              <a:rPr lang="pt-BR" dirty="0">
                <a:solidFill>
                  <a:srgbClr val="FF0000"/>
                </a:solidFill>
              </a:rPr>
              <a:t>renda básica de cidadania</a:t>
            </a:r>
            <a:r>
              <a:rPr lang="pt-BR" dirty="0"/>
              <a:t>, que tem, no Brasil, o senador Eduardo Suplicy seu principal defensor).</a:t>
            </a:r>
          </a:p>
          <a:p>
            <a:r>
              <a:rPr lang="pt-BR" dirty="0"/>
              <a:t>É autor de </a:t>
            </a:r>
            <a:r>
              <a:rPr lang="pt-BR" i="1" dirty="0"/>
              <a:t>Metamorfoses do Trabalho</a:t>
            </a:r>
            <a:r>
              <a:rPr lang="pt-BR" dirty="0"/>
              <a:t>, obra na qual analisa, entre outras questões, a relação entre o </a:t>
            </a:r>
            <a:r>
              <a:rPr lang="pt-BR" dirty="0">
                <a:solidFill>
                  <a:srgbClr val="FF0000"/>
                </a:solidFill>
              </a:rPr>
              <a:t>cálculo contábil e a racionalidade econômica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7232"/>
            <a:ext cx="8229600" cy="5857916"/>
          </a:xfrm>
        </p:spPr>
        <p:style>
          <a:lnRef idx="2">
            <a:schemeClr val="accent1">
              <a:shade val="50000"/>
            </a:schemeClr>
          </a:lnRef>
          <a:fillRef idx="1">
            <a:schemeClr val="accent1"/>
          </a:fillRef>
          <a:effectRef idx="0">
            <a:schemeClr val="accent1"/>
          </a:effectRef>
          <a:fontRef idx="minor">
            <a:schemeClr val="lt1"/>
          </a:fontRef>
        </p:style>
        <p:txBody>
          <a:bodyPr/>
          <a:lstStyle/>
          <a:p>
            <a:endParaRPr lang="pt-BR" dirty="0"/>
          </a:p>
        </p:txBody>
      </p:sp>
      <p:sp>
        <p:nvSpPr>
          <p:cNvPr id="3" name="Espaço Reservado para Conteúdo 2"/>
          <p:cNvSpPr>
            <a:spLocks noGrp="1"/>
          </p:cNvSpPr>
          <p:nvPr>
            <p:ph idx="1"/>
          </p:nvPr>
        </p:nvSpPr>
        <p:spPr>
          <a:xfrm>
            <a:off x="914400" y="0"/>
            <a:ext cx="8229600" cy="6126163"/>
          </a:xfrm>
        </p:spPr>
        <p:style>
          <a:lnRef idx="2">
            <a:schemeClr val="accent2">
              <a:shade val="50000"/>
            </a:schemeClr>
          </a:lnRef>
          <a:fillRef idx="1">
            <a:schemeClr val="accent2"/>
          </a:fillRef>
          <a:effectRef idx="0">
            <a:schemeClr val="accent2"/>
          </a:effectRef>
          <a:fontRef idx="minor">
            <a:schemeClr val="lt1"/>
          </a:fontRef>
        </p:style>
        <p:txBody>
          <a:bodyPr>
            <a:normAutofit fontScale="25000" lnSpcReduction="20000"/>
          </a:bodyPr>
          <a:lstStyle/>
          <a:p>
            <a:pPr>
              <a:buNone/>
            </a:pPr>
            <a:r>
              <a:rPr lang="pt-BR" dirty="0"/>
              <a:t>	</a:t>
            </a:r>
            <a:r>
              <a:rPr lang="pt-BR" sz="8000" dirty="0"/>
              <a:t>Bons exemplos de risco moral ocorrem na contratação de seguros e na admissão de novos funcionários em uma empresa. No primeiro caso, as seguradoras não têm como monitorar o comportamento daqueles que contrataram seus serviços. Da mesma forma, isso pode ocorrer com funcionários que estão sendo admitidos por uma empresa. Antes da contratação, o empregador não tem informações seguras sobre as qualidades do candidato, tais como desempenho ou assiduidade, por exemplo. Em ambos os casos, somente após a efetivação da transação econômica é que as empresas terão acesso a informações suficientes - e de qualidade suficiente - sobre as pessoas com quem fizeram negócio.</a:t>
            </a:r>
          </a:p>
          <a:p>
            <a:r>
              <a:rPr lang="pt-BR" sz="8000" dirty="0"/>
              <a:t>Uma forma de minimizar o risco moral se dá por intermédio das chamadas sinalizações.</a:t>
            </a:r>
          </a:p>
          <a:p>
            <a:r>
              <a:rPr lang="pt-BR" sz="8000" dirty="0"/>
              <a:t>Seguradoras podem exigir dos proprietários segurados o uso de GPS, alarmes, trancas especiais, e assim por diante; podem também cobrar prêmios maiores caso o proprietário resida em bairro que registre altas taxas de furto ou roubo de veículos, ou se este ainda não tiver completado de 30 anos de idade, pois pessoas nessa faixa etária são consideradas um grupo de risco, devido ao alto número de acidentes em que envolvem. Nesse sentido, empresas podem exigir dos candidatos a uma vaga de emprego que apresentem referências de antigos empregadores, assim como certa qualificação profissional ou até mesmo experiência na função. Todas essas sinalizações procuram minimizar a falta de informações das empresas e, conseqüentemente, a incidência de risco moral.</a:t>
            </a:r>
          </a:p>
          <a:p>
            <a:pPr>
              <a:buNone/>
            </a:pPr>
            <a:br>
              <a:rPr lang="pt-BR" dirty="0"/>
            </a:br>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868346"/>
          </a:xfrm>
        </p:spPr>
        <p:style>
          <a:lnRef idx="2">
            <a:schemeClr val="accent2">
              <a:shade val="50000"/>
            </a:schemeClr>
          </a:lnRef>
          <a:fillRef idx="1">
            <a:schemeClr val="accent2"/>
          </a:fillRef>
          <a:effectRef idx="0">
            <a:schemeClr val="accent2"/>
          </a:effectRef>
          <a:fontRef idx="minor">
            <a:schemeClr val="lt1"/>
          </a:fontRef>
        </p:style>
        <p:txBody>
          <a:bodyPr/>
          <a:lstStyle/>
          <a:p>
            <a:r>
              <a:rPr lang="pt-BR" b="1" dirty="0">
                <a:solidFill>
                  <a:schemeClr val="tx2"/>
                </a:solidFill>
              </a:rPr>
              <a:t>Agente Econômico</a:t>
            </a:r>
            <a:endParaRPr lang="pt-BR" dirty="0">
              <a:solidFill>
                <a:schemeClr val="tx2"/>
              </a:solidFill>
            </a:endParaRPr>
          </a:p>
        </p:txBody>
      </p:sp>
      <p:sp>
        <p:nvSpPr>
          <p:cNvPr id="3" name="Espaço Reservado para Conteúdo 2"/>
          <p:cNvSpPr>
            <a:spLocks noGrp="1"/>
          </p:cNvSpPr>
          <p:nvPr>
            <p:ph idx="1"/>
          </p:nvPr>
        </p:nvSpPr>
        <p:spPr>
          <a:xfrm>
            <a:off x="0" y="1214422"/>
            <a:ext cx="9144000" cy="5643578"/>
          </a:xfrm>
        </p:spPr>
        <p:txBody>
          <a:bodyPr>
            <a:normAutofit fontScale="62500" lnSpcReduction="20000"/>
          </a:bodyPr>
          <a:lstStyle/>
          <a:p>
            <a:endParaRPr lang="pt-BR" dirty="0"/>
          </a:p>
          <a:p>
            <a:r>
              <a:rPr lang="pt-BR" dirty="0"/>
              <a:t>Um </a:t>
            </a:r>
            <a:r>
              <a:rPr lang="pt-BR" b="1" dirty="0"/>
              <a:t>agente econômico</a:t>
            </a:r>
            <a:r>
              <a:rPr lang="pt-BR" dirty="0"/>
              <a:t> é toda a entidade com autonomia, capaz de realizar operações econômicas e de deter valor econômico. </a:t>
            </a:r>
          </a:p>
          <a:p>
            <a:r>
              <a:rPr lang="pt-BR" dirty="0"/>
              <a:t>O agente econômico pode ser uma família, uma empresa, uma instituição financeira ou até uma administração pública, tendo cada tipo de agente uma ou mais funções diferentes dos restantes agentes. No exercício das funções, estabelecem-se interações e relações entre os agentes, criando-se um circuito econômico.</a:t>
            </a:r>
          </a:p>
          <a:p>
            <a:pPr>
              <a:buNone/>
            </a:pPr>
            <a:endParaRPr lang="pt-BR" dirty="0"/>
          </a:p>
          <a:p>
            <a:pPr>
              <a:buNone/>
            </a:pPr>
            <a:r>
              <a:rPr lang="pt-BR" b="1" dirty="0">
                <a:solidFill>
                  <a:schemeClr val="tx2">
                    <a:lumMod val="50000"/>
                  </a:schemeClr>
                </a:solidFill>
              </a:rPr>
              <a:t>Tipos de agentes - Principais funções</a:t>
            </a:r>
            <a:r>
              <a:rPr lang="pt-BR" dirty="0"/>
              <a:t>: </a:t>
            </a:r>
          </a:p>
          <a:p>
            <a:r>
              <a:rPr lang="pt-BR" dirty="0">
                <a:solidFill>
                  <a:srgbClr val="C00000"/>
                </a:solidFill>
              </a:rPr>
              <a:t>Famílias </a:t>
            </a:r>
            <a:r>
              <a:rPr lang="pt-BR" dirty="0"/>
              <a:t>- Consumo de bens e serviços</a:t>
            </a:r>
          </a:p>
          <a:p>
            <a:r>
              <a:rPr lang="pt-BR" dirty="0">
                <a:solidFill>
                  <a:srgbClr val="C00000"/>
                </a:solidFill>
              </a:rPr>
              <a:t>Empresas não financeiras -  </a:t>
            </a:r>
            <a:r>
              <a:rPr lang="pt-BR" dirty="0"/>
              <a:t>Produção de bens e serviços mercantis não financeiros </a:t>
            </a:r>
          </a:p>
          <a:p>
            <a:r>
              <a:rPr lang="pt-BR" dirty="0">
                <a:solidFill>
                  <a:srgbClr val="C00000"/>
                </a:solidFill>
              </a:rPr>
              <a:t>Instituições financeiras - </a:t>
            </a:r>
            <a:r>
              <a:rPr lang="pt-BR" dirty="0"/>
              <a:t>Prestação de serviços financeiros </a:t>
            </a:r>
          </a:p>
          <a:p>
            <a:r>
              <a:rPr lang="pt-BR" dirty="0">
                <a:solidFill>
                  <a:srgbClr val="C00000"/>
                </a:solidFill>
              </a:rPr>
              <a:t>Estado e Administrações Públicas - </a:t>
            </a:r>
            <a:r>
              <a:rPr lang="pt-BR" dirty="0"/>
              <a:t>Satisfação das necessidades coletivas e redistribuição do rendimento</a:t>
            </a:r>
          </a:p>
          <a:p>
            <a:r>
              <a:rPr lang="pt-BR" dirty="0">
                <a:solidFill>
                  <a:srgbClr val="C00000"/>
                </a:solidFill>
              </a:rPr>
              <a:t>Resto do Mundo </a:t>
            </a:r>
            <a:r>
              <a:rPr lang="pt-BR" dirty="0"/>
              <a:t>- Troca de bens, serviços e capitais</a:t>
            </a:r>
          </a:p>
          <a:p>
            <a:endParaRPr lang="pt-BR" dirty="0"/>
          </a:p>
          <a:p>
            <a:r>
              <a:rPr lang="pt-BR" b="1" dirty="0"/>
              <a:t>Unidades e setores institucionais - </a:t>
            </a:r>
            <a:r>
              <a:rPr lang="pt-BR" dirty="0"/>
              <a:t>seguintes setores institucionais: sociedades não financeiras, sociedades financeiras, administrações públicas, famílias, instituições sem fins lucrativos, e resto do mundo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unnamed-1-484x500.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pt-BR" b="1" dirty="0">
                <a:solidFill>
                  <a:schemeClr val="tx2"/>
                </a:solidFill>
              </a:rPr>
              <a:t>Escola Austríaca</a:t>
            </a:r>
            <a:br>
              <a:rPr lang="pt-BR" b="1" dirty="0">
                <a:solidFill>
                  <a:schemeClr val="tx2"/>
                </a:solidFill>
              </a:rPr>
            </a:br>
            <a:r>
              <a:rPr lang="pt-BR" b="1" dirty="0">
                <a:solidFill>
                  <a:schemeClr val="tx2"/>
                </a:solidFill>
              </a:rPr>
              <a:t>Universidade de </a:t>
            </a:r>
            <a:r>
              <a:rPr lang="pt-BR" b="1" dirty="0" err="1">
                <a:solidFill>
                  <a:schemeClr val="tx2"/>
                </a:solidFill>
              </a:rPr>
              <a:t>Lausanne</a:t>
            </a:r>
            <a:endParaRPr lang="pt-BR" dirty="0">
              <a:solidFill>
                <a:schemeClr val="tx2"/>
              </a:solidFill>
            </a:endParaRPr>
          </a:p>
        </p:txBody>
      </p:sp>
      <p:pic>
        <p:nvPicPr>
          <p:cNvPr id="4" name="Espaço Reservado para Conteúdo 3" descr="Universidade-de-Lausanne-mestrado-na-Suíça-1-1024x683.jpg"/>
          <p:cNvPicPr>
            <a:picLocks noGrp="1" noChangeAspect="1"/>
          </p:cNvPicPr>
          <p:nvPr>
            <p:ph idx="1"/>
          </p:nvPr>
        </p:nvPicPr>
        <p:blipFill>
          <a:blip r:embed="rId2"/>
          <a:stretch>
            <a:fillRect/>
          </a:stretch>
        </p:blipFill>
        <p:spPr>
          <a:xfrm>
            <a:off x="214282" y="1643050"/>
            <a:ext cx="4786314" cy="4525963"/>
          </a:xfrm>
        </p:spPr>
      </p:pic>
      <p:pic>
        <p:nvPicPr>
          <p:cNvPr id="6" name="Espaço Reservado para Conteúdo 3" descr="escola de lausanne.jpg"/>
          <p:cNvPicPr>
            <a:picLocks noChangeAspect="1"/>
          </p:cNvPicPr>
          <p:nvPr/>
        </p:nvPicPr>
        <p:blipFill>
          <a:blip r:embed="rId3"/>
          <a:stretch>
            <a:fillRect/>
          </a:stretch>
        </p:blipFill>
        <p:spPr>
          <a:xfrm>
            <a:off x="5000628" y="2071678"/>
            <a:ext cx="3929058" cy="450057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57161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sz="3600" b="1" dirty="0">
                <a:solidFill>
                  <a:schemeClr val="tx2">
                    <a:lumMod val="50000"/>
                  </a:schemeClr>
                </a:solidFill>
              </a:rPr>
              <a:t>A Escola Austríaca</a:t>
            </a:r>
            <a:br>
              <a:rPr lang="pt-BR" sz="3600" b="1" dirty="0">
                <a:solidFill>
                  <a:schemeClr val="tx2">
                    <a:lumMod val="50000"/>
                  </a:schemeClr>
                </a:solidFill>
              </a:rPr>
            </a:br>
            <a:r>
              <a:rPr lang="pt-BR" sz="3600" b="1" dirty="0">
                <a:solidFill>
                  <a:schemeClr val="tx2">
                    <a:lumMod val="50000"/>
                  </a:schemeClr>
                </a:solidFill>
              </a:rPr>
              <a:t> (Escola de Viena)</a:t>
            </a:r>
          </a:p>
        </p:txBody>
      </p:sp>
      <p:sp>
        <p:nvSpPr>
          <p:cNvPr id="3" name="Espaço Reservado para Conteúdo 2"/>
          <p:cNvSpPr>
            <a:spLocks noGrp="1"/>
          </p:cNvSpPr>
          <p:nvPr>
            <p:ph idx="1"/>
          </p:nvPr>
        </p:nvSpPr>
        <p:spPr>
          <a:xfrm>
            <a:off x="0" y="1600200"/>
            <a:ext cx="9144000" cy="525780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buNone/>
            </a:pPr>
            <a:endParaRPr lang="pt-BR" dirty="0"/>
          </a:p>
          <a:p>
            <a:pPr algn="ctr">
              <a:buNone/>
            </a:pPr>
            <a:r>
              <a:rPr lang="pt-BR" dirty="0"/>
              <a:t>Escola de pensamento econômico que enfatiza </a:t>
            </a:r>
            <a:r>
              <a:rPr lang="pt-BR" b="1" dirty="0">
                <a:solidFill>
                  <a:srgbClr val="FF0000"/>
                </a:solidFill>
              </a:rPr>
              <a:t>o poder de organização espontânea do mecanismo de preços</a:t>
            </a:r>
            <a:r>
              <a:rPr lang="pt-BR" dirty="0"/>
              <a:t>.</a:t>
            </a:r>
          </a:p>
          <a:p>
            <a:pPr algn="ctr">
              <a:buNone/>
            </a:pPr>
            <a:r>
              <a:rPr lang="pt-BR" dirty="0"/>
              <a:t> A Escola Austríaca afirma que a complexidade das escolhas humanas subjetivas faz com que seja extremamente difícil (ou </a:t>
            </a:r>
            <a:r>
              <a:rPr lang="pt-BR" dirty="0" err="1"/>
              <a:t>indecidível</a:t>
            </a:r>
            <a:r>
              <a:rPr lang="pt-BR" dirty="0"/>
              <a:t>) a modelação matemática do mercado em evolução e defende uma abordagem </a:t>
            </a:r>
            <a:r>
              <a:rPr lang="pt-BR" b="1" i="1" dirty="0">
                <a:solidFill>
                  <a:schemeClr val="tx2">
                    <a:lumMod val="50000"/>
                  </a:schemeClr>
                </a:solidFill>
              </a:rPr>
              <a:t>laissez-faire</a:t>
            </a:r>
            <a:r>
              <a:rPr lang="pt-BR" b="1" dirty="0">
                <a:solidFill>
                  <a:schemeClr val="tx2">
                    <a:lumMod val="50000"/>
                  </a:schemeClr>
                </a:solidFill>
              </a:rPr>
              <a:t> </a:t>
            </a:r>
            <a:r>
              <a:rPr lang="pt-BR" dirty="0"/>
              <a:t>para a economia. </a:t>
            </a:r>
          </a:p>
          <a:p>
            <a:pPr algn="ctr">
              <a:buNone/>
            </a:pPr>
            <a:endParaRPr lang="pt-BR" dirty="0"/>
          </a:p>
          <a:p>
            <a:pPr algn="ctr">
              <a:buNone/>
            </a:pPr>
            <a:endParaRPr lang="pt-BR" dirty="0"/>
          </a:p>
          <a:p>
            <a:pPr algn="ctr">
              <a:buNone/>
            </a:pPr>
            <a:r>
              <a:rPr lang="pt-BR" dirty="0"/>
              <a:t>Os economistas da Escola Austríaca defendem a estrita aplicação rigorosa dos acordos contratuais voluntários entre os agentes econômicos, e afirmam que transações comerciais devam ser sujeitas à menor imposição possível de forças coercitivas como as Governamentais e/ou Corporativistas. Seus membros defendem, por exemplo, o </a:t>
            </a:r>
            <a:r>
              <a:rPr lang="pt-BR" i="1" dirty="0" err="1"/>
              <a:t>free</a:t>
            </a:r>
            <a:r>
              <a:rPr lang="pt-BR" i="1" dirty="0"/>
              <a:t> banking</a:t>
            </a:r>
            <a:r>
              <a:rPr lang="pt-BR" dirty="0"/>
              <a:t> (sistema bancário sem regulamentação e com emissão de moeda privada)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pt-BR" dirty="0"/>
              <a:t>1ª questão</a:t>
            </a:r>
          </a:p>
        </p:txBody>
      </p:sp>
      <p:sp>
        <p:nvSpPr>
          <p:cNvPr id="3" name="Espaço Reservado para Conteúdo 2"/>
          <p:cNvSpPr>
            <a:spLocks noGrp="1"/>
          </p:cNvSpPr>
          <p:nvPr>
            <p:ph idx="1"/>
          </p:nvPr>
        </p:nvSpPr>
        <p:spPr>
          <a:xfrm>
            <a:off x="457200" y="1600200"/>
            <a:ext cx="8229600" cy="5114948"/>
          </a:xfrm>
        </p:spPr>
        <p:style>
          <a:lnRef idx="1">
            <a:schemeClr val="accent1"/>
          </a:lnRef>
          <a:fillRef idx="2">
            <a:schemeClr val="accent1"/>
          </a:fillRef>
          <a:effectRef idx="1">
            <a:schemeClr val="accent1"/>
          </a:effectRef>
          <a:fontRef idx="minor">
            <a:schemeClr val="dk1"/>
          </a:fontRef>
        </p:style>
        <p:txBody>
          <a:bodyPr/>
          <a:lstStyle/>
          <a:p>
            <a:pPr algn="ctr">
              <a:buNone/>
            </a:pPr>
            <a:endParaRPr lang="pt-BR" dirty="0"/>
          </a:p>
          <a:p>
            <a:pPr algn="ctr">
              <a:buNone/>
            </a:pPr>
            <a:endParaRPr lang="pt-BR" dirty="0"/>
          </a:p>
          <a:p>
            <a:pPr algn="ctr">
              <a:buNone/>
            </a:pPr>
            <a:r>
              <a:rPr lang="pt-BR" b="1" dirty="0"/>
              <a:t>Se o </a:t>
            </a:r>
            <a:r>
              <a:rPr lang="pt-BR" b="1" i="1" dirty="0"/>
              <a:t>homo </a:t>
            </a:r>
            <a:r>
              <a:rPr lang="pt-BR" b="1" i="1" dirty="0" err="1"/>
              <a:t>economicus</a:t>
            </a:r>
            <a:r>
              <a:rPr lang="pt-BR" b="1" i="1" dirty="0"/>
              <a:t> é dominante e as Políticas Econômicas neoliberais fazem as Políticas ambientais </a:t>
            </a:r>
            <a:r>
              <a:rPr lang="pt-BR" b="1" i="1" dirty="0" err="1"/>
              <a:t>cartesianas-newtonianas</a:t>
            </a:r>
            <a:r>
              <a:rPr lang="pt-BR" b="1" i="1" dirty="0"/>
              <a:t> em uma realidade quântica, qual deve ser a </a:t>
            </a:r>
            <a:r>
              <a:rPr lang="pt-BR" b="1" i="1"/>
              <a:t>postura da Ecologia Política</a:t>
            </a:r>
            <a:r>
              <a:rPr lang="pt-BR" b="1" i="1" dirty="0"/>
              <a:t>?</a:t>
            </a:r>
            <a:endParaRPr lang="pt-BR"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417638"/>
          </a:xfrm>
        </p:spPr>
        <p:txBody>
          <a:bodyPr>
            <a:noAutofit/>
          </a:bodyPr>
          <a:lstStyle/>
          <a:p>
            <a:br>
              <a:rPr lang="pt-BR" sz="2400" dirty="0"/>
            </a:br>
            <a:br>
              <a:rPr lang="pt-BR" sz="2400" dirty="0"/>
            </a:br>
            <a:r>
              <a:rPr lang="pt-BR" sz="2400" b="1" dirty="0">
                <a:latin typeface="Arabic Typesetting" pitchFamily="66" charset="-78"/>
                <a:cs typeface="Arabic Typesetting" pitchFamily="66" charset="-78"/>
              </a:rPr>
              <a:t>Nicholas </a:t>
            </a:r>
            <a:r>
              <a:rPr lang="pt-BR" sz="2400" b="1" dirty="0" err="1">
                <a:latin typeface="Arabic Typesetting" pitchFamily="66" charset="-78"/>
                <a:cs typeface="Arabic Typesetting" pitchFamily="66" charset="-78"/>
              </a:rPr>
              <a:t>Georgescu-Roegen</a:t>
            </a:r>
            <a:br>
              <a:rPr lang="pt-BR" sz="2400" b="1" dirty="0">
                <a:latin typeface="Arabic Typesetting" pitchFamily="66" charset="-78"/>
                <a:cs typeface="Arabic Typesetting" pitchFamily="66" charset="-78"/>
              </a:rPr>
            </a:br>
            <a:r>
              <a:rPr lang="pt-BR" sz="2400" b="1" u="sng" dirty="0">
                <a:solidFill>
                  <a:schemeClr val="tx2"/>
                </a:solidFill>
                <a:latin typeface="Arabic Typesetting" pitchFamily="66" charset="-78"/>
                <a:cs typeface="Arabic Typesetting" pitchFamily="66" charset="-78"/>
              </a:rPr>
              <a:t>Matemático</a:t>
            </a:r>
            <a:r>
              <a:rPr lang="pt-BR" sz="2400" dirty="0">
                <a:latin typeface="Arabic Typesetting" pitchFamily="66" charset="-78"/>
                <a:cs typeface="Arabic Typesetting" pitchFamily="66" charset="-78"/>
              </a:rPr>
              <a:t> e</a:t>
            </a:r>
            <a:r>
              <a:rPr lang="pt-BR" sz="2400" dirty="0">
                <a:solidFill>
                  <a:schemeClr val="tx2"/>
                </a:solidFill>
                <a:latin typeface="Arabic Typesetting" pitchFamily="66" charset="-78"/>
                <a:cs typeface="Arabic Typesetting" pitchFamily="66" charset="-78"/>
              </a:rPr>
              <a:t> </a:t>
            </a:r>
            <a:r>
              <a:rPr lang="pt-BR" sz="2400" u="sng" dirty="0">
                <a:solidFill>
                  <a:schemeClr val="tx2"/>
                </a:solidFill>
                <a:latin typeface="Arabic Typesetting" pitchFamily="66" charset="-78"/>
                <a:cs typeface="Arabic Typesetting" pitchFamily="66" charset="-78"/>
              </a:rPr>
              <a:t>E</a:t>
            </a:r>
            <a:r>
              <a:rPr lang="pt-BR" sz="2400" u="sng" dirty="0">
                <a:solidFill>
                  <a:schemeClr val="tx2"/>
                </a:solidFill>
                <a:latin typeface="Arabic Typesetting" pitchFamily="66" charset="-78"/>
                <a:cs typeface="Arabic Typesetting" pitchFamily="66" charset="-78"/>
                <a:hlinkClick r:id="rId2" tooltip="Economia heterodoxa"/>
              </a:rPr>
              <a:t>conomista heterodoxo</a:t>
            </a:r>
            <a:r>
              <a:rPr lang="pt-BR" sz="2400" u="sng" dirty="0">
                <a:solidFill>
                  <a:schemeClr val="tx2"/>
                </a:solidFill>
                <a:latin typeface="Arabic Typesetting" pitchFamily="66" charset="-78"/>
                <a:cs typeface="Arabic Typesetting" pitchFamily="66" charset="-78"/>
              </a:rPr>
              <a:t> R</a:t>
            </a:r>
            <a:r>
              <a:rPr lang="pt-BR" sz="2400" u="sng" dirty="0">
                <a:solidFill>
                  <a:schemeClr val="tx2"/>
                </a:solidFill>
                <a:latin typeface="Arabic Typesetting" pitchFamily="66" charset="-78"/>
                <a:cs typeface="Arabic Typesetting" pitchFamily="66" charset="-78"/>
                <a:hlinkClick r:id="rId3" tooltip="Romênia"/>
              </a:rPr>
              <a:t>omeno</a:t>
            </a:r>
            <a:r>
              <a:rPr lang="pt-BR" sz="2400" dirty="0">
                <a:solidFill>
                  <a:schemeClr val="tx2"/>
                </a:solidFill>
                <a:latin typeface="Arabic Typesetting" pitchFamily="66" charset="-78"/>
                <a:cs typeface="Arabic Typesetting" pitchFamily="66" charset="-78"/>
                <a:hlinkClick r:id="rId3" tooltip="Romênia"/>
              </a:rPr>
              <a:t> </a:t>
            </a:r>
            <a:br>
              <a:rPr lang="pt-BR" sz="2400" b="1" dirty="0">
                <a:latin typeface="Arabic Typesetting" pitchFamily="66" charset="-78"/>
                <a:cs typeface="Arabic Typesetting" pitchFamily="66" charset="-78"/>
              </a:rPr>
            </a:br>
            <a:r>
              <a:rPr lang="pt-BR" sz="2400" b="1" dirty="0">
                <a:latin typeface="Arabic Typesetting" pitchFamily="66" charset="-78"/>
                <a:cs typeface="Arabic Typesetting" pitchFamily="66" charset="-78"/>
              </a:rPr>
              <a:t>1906-1994</a:t>
            </a:r>
            <a:br>
              <a:rPr lang="pt-BR" sz="2400" b="1" dirty="0">
                <a:latin typeface="Arabic Typesetting" pitchFamily="66" charset="-78"/>
                <a:cs typeface="Arabic Typesetting" pitchFamily="66" charset="-78"/>
              </a:rPr>
            </a:br>
            <a:endParaRPr lang="pt-BR" sz="2400" b="1" dirty="0">
              <a:latin typeface="Arabic Typesetting" pitchFamily="66" charset="-78"/>
              <a:cs typeface="Arabic Typesetting" pitchFamily="66" charset="-78"/>
            </a:endParaRPr>
          </a:p>
        </p:txBody>
      </p:sp>
      <p:pic>
        <p:nvPicPr>
          <p:cNvPr id="4" name="Espaço Reservado para Conteúdo 3" descr="georgescurogen.jpg"/>
          <p:cNvPicPr>
            <a:picLocks noGrp="1" noChangeAspect="1"/>
          </p:cNvPicPr>
          <p:nvPr>
            <p:ph idx="1"/>
          </p:nvPr>
        </p:nvPicPr>
        <p:blipFill>
          <a:blip r:embed="rId4"/>
          <a:stretch>
            <a:fillRect/>
          </a:stretch>
        </p:blipFill>
        <p:spPr>
          <a:xfrm>
            <a:off x="4572000" y="1809338"/>
            <a:ext cx="4214842" cy="4643471"/>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1">
              <a:shade val="50000"/>
            </a:schemeClr>
          </a:lnRef>
          <a:fillRef idx="1">
            <a:schemeClr val="accent1"/>
          </a:fillRef>
          <a:effectRef idx="0">
            <a:schemeClr val="accent1"/>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785794"/>
            <a:ext cx="8229600" cy="5340369"/>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pt-BR" dirty="0"/>
              <a:t>O romeno Nicholas </a:t>
            </a:r>
            <a:r>
              <a:rPr lang="pt-BR" dirty="0" err="1"/>
              <a:t>Georgescu-Roegen</a:t>
            </a:r>
            <a:r>
              <a:rPr lang="pt-BR" dirty="0"/>
              <a:t>, no livro </a:t>
            </a:r>
            <a:r>
              <a:rPr lang="pt-BR" b="1" i="1" dirty="0" err="1">
                <a:solidFill>
                  <a:srgbClr val="FF0000"/>
                </a:solidFill>
              </a:rPr>
              <a:t>The</a:t>
            </a:r>
            <a:r>
              <a:rPr lang="pt-BR" b="1" i="1" dirty="0">
                <a:solidFill>
                  <a:srgbClr val="FF0000"/>
                </a:solidFill>
              </a:rPr>
              <a:t> </a:t>
            </a:r>
            <a:r>
              <a:rPr lang="pt-BR" b="1" i="1" dirty="0" err="1">
                <a:solidFill>
                  <a:srgbClr val="FF0000"/>
                </a:solidFill>
              </a:rPr>
              <a:t>Entropy</a:t>
            </a:r>
            <a:r>
              <a:rPr lang="pt-BR" b="1" i="1" dirty="0">
                <a:solidFill>
                  <a:srgbClr val="FF0000"/>
                </a:solidFill>
              </a:rPr>
              <a:t> Law </a:t>
            </a:r>
            <a:r>
              <a:rPr lang="pt-BR" b="1" i="1" dirty="0" err="1">
                <a:solidFill>
                  <a:srgbClr val="FF0000"/>
                </a:solidFill>
              </a:rPr>
              <a:t>and</a:t>
            </a:r>
            <a:r>
              <a:rPr lang="pt-BR" b="1" i="1" dirty="0">
                <a:solidFill>
                  <a:srgbClr val="FF0000"/>
                </a:solidFill>
              </a:rPr>
              <a:t> </a:t>
            </a:r>
            <a:r>
              <a:rPr lang="pt-BR" b="1" i="1" dirty="0" err="1">
                <a:solidFill>
                  <a:srgbClr val="FF0000"/>
                </a:solidFill>
              </a:rPr>
              <a:t>the</a:t>
            </a:r>
            <a:r>
              <a:rPr lang="pt-BR" b="1" i="1" dirty="0">
                <a:solidFill>
                  <a:srgbClr val="FF0000"/>
                </a:solidFill>
              </a:rPr>
              <a:t> </a:t>
            </a:r>
            <a:r>
              <a:rPr lang="pt-BR" b="1" i="1" dirty="0" err="1">
                <a:solidFill>
                  <a:srgbClr val="FF0000"/>
                </a:solidFill>
              </a:rPr>
              <a:t>Economic</a:t>
            </a:r>
            <a:r>
              <a:rPr lang="pt-BR" b="1" i="1" dirty="0">
                <a:solidFill>
                  <a:srgbClr val="FF0000"/>
                </a:solidFill>
              </a:rPr>
              <a:t> </a:t>
            </a:r>
            <a:r>
              <a:rPr lang="pt-BR" b="1" i="1" dirty="0" err="1">
                <a:solidFill>
                  <a:srgbClr val="FF0000"/>
                </a:solidFill>
              </a:rPr>
              <a:t>Process</a:t>
            </a:r>
            <a:r>
              <a:rPr lang="pt-BR" b="1" i="1" dirty="0">
                <a:solidFill>
                  <a:srgbClr val="FF0000"/>
                </a:solidFill>
              </a:rPr>
              <a:t> </a:t>
            </a:r>
            <a:r>
              <a:rPr lang="pt-BR" b="1" dirty="0">
                <a:solidFill>
                  <a:srgbClr val="FF0000"/>
                </a:solidFill>
              </a:rPr>
              <a:t>(</a:t>
            </a:r>
            <a:r>
              <a:rPr lang="pt-BR" b="1" i="1" dirty="0">
                <a:solidFill>
                  <a:srgbClr val="FF0000"/>
                </a:solidFill>
              </a:rPr>
              <a:t>A Lei da Entropia e o Processo Econômico</a:t>
            </a:r>
            <a:r>
              <a:rPr lang="pt-BR" b="1" dirty="0">
                <a:solidFill>
                  <a:srgbClr val="FF0000"/>
                </a:solidFill>
              </a:rPr>
              <a:t>, em tradução livre), </a:t>
            </a:r>
            <a:r>
              <a:rPr lang="pt-BR" dirty="0"/>
              <a:t>de 1971, foi um dos primeiros a abordar o tema, ao falar sobre </a:t>
            </a:r>
            <a:r>
              <a:rPr lang="pt-BR" dirty="0" err="1">
                <a:solidFill>
                  <a:schemeClr val="accent2"/>
                </a:solidFill>
              </a:rPr>
              <a:t>bioeconomia</a:t>
            </a:r>
            <a:r>
              <a:rPr lang="pt-BR" dirty="0"/>
              <a:t> e a preocupação com a continuidade da vida de diversas espécies na Terra. </a:t>
            </a:r>
          </a:p>
          <a:p>
            <a:r>
              <a:rPr lang="pt-BR" dirty="0"/>
              <a:t>No livro, com base na segunda lei da termodinâmica, a lei da entropia, </a:t>
            </a:r>
            <a:r>
              <a:rPr lang="pt-BR" dirty="0" err="1"/>
              <a:t>Georgescu-Roegen</a:t>
            </a:r>
            <a:r>
              <a:rPr lang="pt-BR" dirty="0"/>
              <a:t> aponta para a inevitável degradação dos recursos naturais em decorrência das atividades humanas. </a:t>
            </a:r>
          </a:p>
          <a:p>
            <a:r>
              <a:rPr lang="pt-BR" dirty="0"/>
              <a:t>Ele criticou os </a:t>
            </a:r>
            <a:r>
              <a:rPr lang="pt-BR" dirty="0">
                <a:solidFill>
                  <a:srgbClr val="FF0000"/>
                </a:solidFill>
              </a:rPr>
              <a:t>economistas liberais neoclássicos</a:t>
            </a:r>
            <a:r>
              <a:rPr lang="pt-BR" dirty="0"/>
              <a:t> por </a:t>
            </a:r>
            <a:r>
              <a:rPr lang="pt-BR" b="1" dirty="0">
                <a:solidFill>
                  <a:schemeClr val="tx1"/>
                </a:solidFill>
              </a:rPr>
              <a:t>defenderem o crescimento econômico material sem limites</a:t>
            </a:r>
            <a:r>
              <a:rPr lang="pt-BR" dirty="0"/>
              <a:t>, e desenvolveu uma teoria oposta e extremamente ousada para a época: o decrescimento econômico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428604"/>
            <a:ext cx="8229600" cy="607223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None/>
            </a:pPr>
            <a:endParaRPr lang="pt-BR" dirty="0"/>
          </a:p>
          <a:p>
            <a:pPr algn="ctr">
              <a:buNone/>
            </a:pPr>
            <a:r>
              <a:rPr lang="pt-BR" dirty="0"/>
              <a:t>Faça uma comparação das duas propostas e </a:t>
            </a:r>
            <a:r>
              <a:rPr lang="pt-BR" dirty="0" err="1"/>
              <a:t>vc</a:t>
            </a:r>
            <a:r>
              <a:rPr lang="pt-BR" dirty="0"/>
              <a:t> verá qual o cerne dos problemas derivados do neoliberalismo, examine as características do livre mercado capitalista.</a:t>
            </a:r>
          </a:p>
          <a:p>
            <a:pPr algn="ctr">
              <a:buNone/>
            </a:pPr>
            <a:r>
              <a:rPr lang="pt-BR" dirty="0"/>
              <a:t>O esquema é perfeito, porém...</a:t>
            </a:r>
          </a:p>
          <a:p>
            <a:pPr algn="ctr">
              <a:buNone/>
            </a:pPr>
            <a:r>
              <a:rPr lang="pt-BR" dirty="0"/>
              <a:t>Quem representa o Estado?</a:t>
            </a:r>
          </a:p>
          <a:p>
            <a:pPr algn="ctr">
              <a:buNone/>
            </a:pPr>
            <a:r>
              <a:rPr lang="pt-BR" dirty="0"/>
              <a:t>Quem organiza o espaço geográfico? Como se verifica essa dialética?</a:t>
            </a:r>
          </a:p>
          <a:p>
            <a:pPr algn="ctr">
              <a:buNone/>
            </a:pPr>
            <a:r>
              <a:rPr lang="pt-BR" dirty="0"/>
              <a:t>O que ocorre com as formas-conteúdo nos anos 50 do século XX?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p:spPr>
        <p:txBody>
          <a:bodyPr>
            <a:normAutofit fontScale="90000"/>
          </a:bodyPr>
          <a:lstStyle/>
          <a:p>
            <a:r>
              <a:rPr lang="pt-BR" dirty="0"/>
              <a:t>A </a:t>
            </a:r>
            <a:r>
              <a:rPr lang="pt-BR" b="1" dirty="0"/>
              <a:t>teoria da dependência</a:t>
            </a:r>
            <a:endParaRPr lang="pt-BR" dirty="0"/>
          </a:p>
        </p:txBody>
      </p:sp>
      <p:sp>
        <p:nvSpPr>
          <p:cNvPr id="3" name="Espaço Reservado para Conteúdo 2"/>
          <p:cNvSpPr>
            <a:spLocks noGrp="1"/>
          </p:cNvSpPr>
          <p:nvPr>
            <p:ph idx="1"/>
          </p:nvPr>
        </p:nvSpPr>
        <p:spPr>
          <a:xfrm>
            <a:off x="0" y="1071546"/>
            <a:ext cx="9036496" cy="5643602"/>
          </a:xfrm>
        </p:spPr>
        <p:txBody>
          <a:bodyPr>
            <a:normAutofit fontScale="40000" lnSpcReduction="20000"/>
          </a:bodyPr>
          <a:lstStyle/>
          <a:p>
            <a:pPr marL="0" indent="0" algn="just">
              <a:buNone/>
            </a:pPr>
            <a:r>
              <a:rPr lang="pt-BR" sz="5000" dirty="0"/>
              <a:t>A </a:t>
            </a:r>
            <a:r>
              <a:rPr lang="pt-BR" sz="5000" b="1" dirty="0"/>
              <a:t>teoria da dependência</a:t>
            </a:r>
            <a:r>
              <a:rPr lang="pt-BR" sz="5000" dirty="0"/>
              <a:t> é uma formulação teórica desenvolvida por intelectuais como Ruy Mauro Marini,  André </a:t>
            </a:r>
            <a:r>
              <a:rPr lang="pt-BR" sz="5000" dirty="0" err="1"/>
              <a:t>Gunder</a:t>
            </a:r>
            <a:r>
              <a:rPr lang="pt-BR" sz="5000" dirty="0"/>
              <a:t> Frank, </a:t>
            </a:r>
            <a:r>
              <a:rPr lang="pt-BR" sz="5000" dirty="0" err="1"/>
              <a:t>Theotonio</a:t>
            </a:r>
            <a:r>
              <a:rPr lang="pt-BR" sz="5000" dirty="0"/>
              <a:t> dos Santos, </a:t>
            </a:r>
            <a:r>
              <a:rPr lang="pt-BR" sz="5000" dirty="0" err="1"/>
              <a:t>Vania</a:t>
            </a:r>
            <a:r>
              <a:rPr lang="pt-BR" sz="5000" dirty="0"/>
              <a:t> </a:t>
            </a:r>
            <a:r>
              <a:rPr lang="pt-BR" sz="5000" dirty="0" err="1"/>
              <a:t>Bambirra</a:t>
            </a:r>
            <a:r>
              <a:rPr lang="pt-BR" sz="5000" dirty="0"/>
              <a:t>, Orlando </a:t>
            </a:r>
            <a:r>
              <a:rPr lang="pt-BR" sz="5000" dirty="0" err="1"/>
              <a:t>Caputo</a:t>
            </a:r>
            <a:r>
              <a:rPr lang="pt-BR" sz="5000" dirty="0"/>
              <a:t>, Roberto Pizarro e outros, que consiste em uma leitura crítica e marxista não-dogmática dos processos de reprodução do subdesenvolvimento na periferia do capitalismo mundial, em contraposição às posições marxistas convencionais dos partidos comunistas e à visão estabelecida pela Comissão Econômica para a América Latina e o Caribe (CEPAL).</a:t>
            </a:r>
          </a:p>
          <a:p>
            <a:endParaRPr lang="pt-BR" dirty="0"/>
          </a:p>
          <a:p>
            <a:endParaRPr lang="pt-BR" dirty="0"/>
          </a:p>
          <a:p>
            <a:r>
              <a:rPr lang="pt-BR" dirty="0"/>
              <a:t>A explicação da “dependência” e a produção intelectual dos autores influenciados por essa perspectiva analítica obtiveram ampla repercussão na América Latina no final da década de 1960 e começo da década de 1970, quando ficou evidente que o desenvolvimento econômico </a:t>
            </a:r>
            <a:r>
              <a:rPr lang="pt-BR" dirty="0">
                <a:solidFill>
                  <a:srgbClr val="FF0000"/>
                </a:solidFill>
              </a:rPr>
              <a:t>não se dava por etapas</a:t>
            </a:r>
            <a:r>
              <a:rPr lang="pt-BR" dirty="0"/>
              <a:t>, </a:t>
            </a:r>
            <a:r>
              <a:rPr lang="pt-BR" b="1" dirty="0">
                <a:solidFill>
                  <a:srgbClr val="FF0000"/>
                </a:solidFill>
              </a:rPr>
              <a:t>um caminho que bastaria ser trilhado para que os resultados pudessem ser alcançados.</a:t>
            </a:r>
          </a:p>
          <a:p>
            <a:r>
              <a:rPr lang="pt-BR" dirty="0"/>
              <a:t>Para a </a:t>
            </a:r>
            <a:r>
              <a:rPr lang="pt-BR" i="1" dirty="0"/>
              <a:t>teoria da dependência</a:t>
            </a:r>
            <a:r>
              <a:rPr lang="pt-BR" dirty="0"/>
              <a:t> a caracterização dos países como "atrasados" decorre da relação do capitalismo mundial de dependência entre países "centrais" e países "periféricos". Países "centrais", como centro da economia mundial será identificado nos espaços em que ocorrem a manifestação do meio técnico científico informacional em escala ampliada e os fluxos igualmente fluam com mais intensidade. A periferia mundial (países periféricos)se apresente como aqueles espaços onde os fluxos, o desenvolvimento da ciência, da técnica e da informação ocorram em menor escala e as interações em relação ao centro se </a:t>
            </a:r>
            <a:r>
              <a:rPr lang="pt-BR" dirty="0" err="1"/>
              <a:t>deem</a:t>
            </a:r>
            <a:r>
              <a:rPr lang="pt-BR" dirty="0"/>
              <a:t> gradativamente. A </a:t>
            </a:r>
            <a:r>
              <a:rPr lang="pt-BR" b="1" dirty="0"/>
              <a:t>dependência</a:t>
            </a:r>
            <a:r>
              <a:rPr lang="pt-BR" dirty="0"/>
              <a:t> expressa subordinação, a </a:t>
            </a:r>
            <a:r>
              <a:rPr lang="pt-BR" dirty="0" err="1"/>
              <a:t>ideia</a:t>
            </a:r>
            <a:r>
              <a:rPr lang="pt-BR" dirty="0"/>
              <a:t> de que o desenvolvimento desses países está submetido (ou limitado) pelo desenvolvimento de outros países e não era forjada pela condição agrário-exportadora ou pela herança pré-capitalista dos países subdesenvolvidos mas pelo padrão de desenvolvimento capitalista do país e por sua inserção no capitalismo mundial dada pelo imperialismo.</a:t>
            </a:r>
          </a:p>
          <a:p>
            <a:r>
              <a:rPr lang="pt-BR" dirty="0"/>
              <a:t>Portanto, a superação do subdesenvolvimento passaria pela </a:t>
            </a:r>
            <a:r>
              <a:rPr lang="pt-BR" b="1" dirty="0">
                <a:solidFill>
                  <a:srgbClr val="FF0000"/>
                </a:solidFill>
              </a:rPr>
              <a:t>ruptura com a dependência e não pela modernização e industrialização da economia, o que pode implicar inclusive a ruptura com o próprio capitalismo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42984"/>
          </a:xfrm>
        </p:spPr>
        <p:style>
          <a:lnRef idx="2">
            <a:schemeClr val="dk1"/>
          </a:lnRef>
          <a:fillRef idx="1">
            <a:schemeClr val="lt1"/>
          </a:fillRef>
          <a:effectRef idx="0">
            <a:schemeClr val="dk1"/>
          </a:effectRef>
          <a:fontRef idx="minor">
            <a:schemeClr val="dk1"/>
          </a:fontRef>
        </p:style>
        <p:txBody>
          <a:bodyPr>
            <a:normAutofit/>
          </a:bodyPr>
          <a:lstStyle/>
          <a:p>
            <a:r>
              <a:rPr lang="pt-BR" sz="2400" b="1" dirty="0">
                <a:solidFill>
                  <a:schemeClr val="accent6">
                    <a:lumMod val="50000"/>
                  </a:schemeClr>
                </a:solidFill>
              </a:rPr>
              <a:t>Decréscimo ambiental</a:t>
            </a:r>
            <a:br>
              <a:rPr lang="pt-BR" sz="2400" b="1" dirty="0">
                <a:solidFill>
                  <a:schemeClr val="accent6">
                    <a:lumMod val="50000"/>
                  </a:schemeClr>
                </a:solidFill>
              </a:rPr>
            </a:br>
            <a:r>
              <a:rPr lang="pt-BR" sz="2400" b="1" dirty="0"/>
              <a:t>Crítica ao pensamento econômico dominante</a:t>
            </a:r>
          </a:p>
        </p:txBody>
      </p:sp>
      <p:sp>
        <p:nvSpPr>
          <p:cNvPr id="3" name="Espaço Reservado para Conteúdo 2"/>
          <p:cNvSpPr>
            <a:spLocks noGrp="1"/>
          </p:cNvSpPr>
          <p:nvPr>
            <p:ph idx="1"/>
          </p:nvPr>
        </p:nvSpPr>
        <p:spPr>
          <a:xfrm>
            <a:off x="142844" y="1285860"/>
            <a:ext cx="8858312" cy="535785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pt-BR" dirty="0"/>
              <a:t>Segundo seus críticos, as principais conseqüências do </a:t>
            </a:r>
            <a:r>
              <a:rPr lang="pt-BR" dirty="0">
                <a:solidFill>
                  <a:srgbClr val="FF0000"/>
                </a:solidFill>
              </a:rPr>
              <a:t>produtivismo</a:t>
            </a:r>
            <a:r>
              <a:rPr lang="pt-BR" dirty="0"/>
              <a:t> - entendido como a ênfase dada aos aumentos de </a:t>
            </a:r>
            <a:r>
              <a:rPr lang="pt-BR" dirty="0">
                <a:solidFill>
                  <a:srgbClr val="FF0000"/>
                </a:solidFill>
              </a:rPr>
              <a:t>produtividade </a:t>
            </a:r>
            <a:r>
              <a:rPr lang="pt-BR" dirty="0">
                <a:solidFill>
                  <a:schemeClr val="tx1"/>
                </a:solidFill>
              </a:rPr>
              <a:t>(</a:t>
            </a:r>
            <a:r>
              <a:rPr lang="pt-BR" dirty="0"/>
              <a:t>Fazer mais com menos) e ao </a:t>
            </a:r>
            <a:r>
              <a:rPr lang="pt-BR" dirty="0">
                <a:solidFill>
                  <a:srgbClr val="FF0000"/>
                </a:solidFill>
              </a:rPr>
              <a:t>crescimento</a:t>
            </a:r>
            <a:r>
              <a:rPr lang="pt-BR" dirty="0"/>
              <a:t>, nas </a:t>
            </a:r>
            <a:r>
              <a:rPr lang="pt-BR" dirty="0">
                <a:solidFill>
                  <a:srgbClr val="FF0000"/>
                </a:solidFill>
              </a:rPr>
              <a:t>sociedades industriais</a:t>
            </a:r>
            <a:r>
              <a:rPr lang="pt-BR" dirty="0"/>
              <a:t>, tanto </a:t>
            </a:r>
            <a:r>
              <a:rPr lang="pt-BR" dirty="0">
                <a:solidFill>
                  <a:srgbClr val="FF0000"/>
                </a:solidFill>
              </a:rPr>
              <a:t>socialistas </a:t>
            </a:r>
            <a:r>
              <a:rPr lang="pt-BR" dirty="0"/>
              <a:t>como</a:t>
            </a:r>
            <a:r>
              <a:rPr lang="pt-BR" dirty="0">
                <a:solidFill>
                  <a:srgbClr val="FF0000"/>
                </a:solidFill>
              </a:rPr>
              <a:t> capitalistas</a:t>
            </a:r>
            <a:r>
              <a:rPr lang="pt-BR" dirty="0"/>
              <a:t> - seriam:</a:t>
            </a:r>
          </a:p>
          <a:p>
            <a:r>
              <a:rPr lang="pt-BR" dirty="0"/>
              <a:t>Esgotamento dos recursos energéticos no próximo século, caso se mantenha o atual ritmo de crescimento do consumo (</a:t>
            </a:r>
            <a:r>
              <a:rPr lang="pt-BR" dirty="0">
                <a:solidFill>
                  <a:schemeClr val="tx2"/>
                </a:solidFill>
              </a:rPr>
              <a:t>petróleo, gás, urânio, carvão</a:t>
            </a:r>
            <a:r>
              <a:rPr lang="pt-BR" dirty="0"/>
              <a:t>).</a:t>
            </a:r>
            <a:r>
              <a:rPr lang="pt-BR" b="1" dirty="0"/>
              <a:t> (espaço à </a:t>
            </a:r>
            <a:r>
              <a:rPr lang="pt-BR" b="1" dirty="0" err="1"/>
              <a:t>priore</a:t>
            </a:r>
            <a:r>
              <a:rPr lang="pt-BR" b="1" dirty="0"/>
              <a:t>)</a:t>
            </a:r>
          </a:p>
          <a:p>
            <a:r>
              <a:rPr lang="pt-BR" dirty="0"/>
              <a:t>Valor decrescente de numerosas matérias-primas.</a:t>
            </a:r>
          </a:p>
          <a:p>
            <a:r>
              <a:rPr lang="pt-BR" dirty="0"/>
              <a:t>Degradação ambiental: efeito estufa, aquecimento global, perda da biodiversidade e poluição.</a:t>
            </a:r>
          </a:p>
          <a:p>
            <a:r>
              <a:rPr lang="pt-BR" dirty="0"/>
              <a:t>Degradação da flora, da fauna e da saúde humana.</a:t>
            </a:r>
          </a:p>
          <a:p>
            <a:r>
              <a:rPr lang="pt-BR" dirty="0"/>
              <a:t>Evolução do padrão de vida dos países do hemisfério norte em detrimento dos países do sul, no que diz respeito a transportes, saneamento, alimentação, etc.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6">
              <a:shade val="50000"/>
            </a:schemeClr>
          </a:lnRef>
          <a:fillRef idx="1">
            <a:schemeClr val="accent6"/>
          </a:fillRef>
          <a:effectRef idx="0">
            <a:schemeClr val="accent6"/>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928670"/>
            <a:ext cx="8229600" cy="5197493"/>
          </a:xfrm>
        </p:spPr>
        <p:style>
          <a:lnRef idx="2">
            <a:schemeClr val="accent4">
              <a:shade val="50000"/>
            </a:schemeClr>
          </a:lnRef>
          <a:fillRef idx="1">
            <a:schemeClr val="accent4"/>
          </a:fillRef>
          <a:effectRef idx="0">
            <a:schemeClr val="accent4"/>
          </a:effectRef>
          <a:fontRef idx="minor">
            <a:schemeClr val="lt1"/>
          </a:fontRef>
        </p:style>
        <p:txBody>
          <a:bodyPr/>
          <a:lstStyle/>
          <a:p>
            <a:pPr algn="ctr">
              <a:buNone/>
            </a:pPr>
            <a:endParaRPr lang="pt-BR" dirty="0"/>
          </a:p>
          <a:p>
            <a:pPr algn="ctr">
              <a:buNone/>
            </a:pPr>
            <a:endParaRPr lang="pt-BR" dirty="0"/>
          </a:p>
          <a:p>
            <a:pPr algn="ctr">
              <a:buNone/>
            </a:pPr>
            <a:endParaRPr lang="pt-BR" dirty="0"/>
          </a:p>
          <a:p>
            <a:pPr algn="ctr">
              <a:buNone/>
            </a:pPr>
            <a:r>
              <a:rPr lang="pt-BR" dirty="0"/>
              <a:t>Qual a relação da teoria da dependência com o processo de poluição e o modelo de desenvolvimento?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1115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br>
              <a:rPr lang="en-US" sz="2000" b="1" dirty="0"/>
            </a:br>
            <a:br>
              <a:rPr lang="en-US" sz="2000" b="1" dirty="0"/>
            </a:br>
            <a:r>
              <a:rPr lang="en-US" sz="2000" b="1" dirty="0"/>
              <a:t>NICHOLAS GEORGESCU-ROEGEN: THE ENTROPY LAW AND THE ECONOMIC PROCESS </a:t>
            </a:r>
            <a:br>
              <a:rPr lang="en-US" b="1" dirty="0"/>
            </a:br>
            <a:endParaRPr lang="pt-BR" dirty="0"/>
          </a:p>
        </p:txBody>
      </p:sp>
      <p:sp>
        <p:nvSpPr>
          <p:cNvPr id="3" name="Espaço Reservado para Conteúdo 2"/>
          <p:cNvSpPr>
            <a:spLocks noGrp="1"/>
          </p:cNvSpPr>
          <p:nvPr>
            <p:ph idx="1"/>
          </p:nvPr>
        </p:nvSpPr>
        <p:spPr>
          <a:xfrm>
            <a:off x="457200" y="928670"/>
            <a:ext cx="8229600" cy="5929330"/>
          </a:xfrm>
        </p:spPr>
        <p:txBody>
          <a:bodyPr>
            <a:normAutofit fontScale="77500" lnSpcReduction="20000"/>
          </a:bodyPr>
          <a:lstStyle/>
          <a:p>
            <a:r>
              <a:rPr lang="pt-BR" dirty="0"/>
              <a:t>Trabalhos resultaram no conceito de decrescimento econômico.</a:t>
            </a:r>
          </a:p>
          <a:p>
            <a:r>
              <a:rPr lang="pt-BR" dirty="0"/>
              <a:t>É considerado como o fundador da </a:t>
            </a:r>
            <a:r>
              <a:rPr lang="pt-BR" dirty="0" err="1"/>
              <a:t>bioeconomia</a:t>
            </a:r>
            <a:r>
              <a:rPr lang="pt-BR" dirty="0"/>
              <a:t> (ou economia ecológica).</a:t>
            </a:r>
          </a:p>
          <a:p>
            <a:r>
              <a:rPr lang="pt-BR" dirty="0"/>
              <a:t>Em 1946 emigrou para os Estados Unidos, onde já havia estudado com </a:t>
            </a:r>
            <a:r>
              <a:rPr lang="pt-BR" dirty="0">
                <a:solidFill>
                  <a:srgbClr val="FF0000"/>
                </a:solidFill>
              </a:rPr>
              <a:t>Joseph </a:t>
            </a:r>
            <a:r>
              <a:rPr lang="pt-BR" dirty="0" err="1">
                <a:solidFill>
                  <a:srgbClr val="FF0000"/>
                </a:solidFill>
              </a:rPr>
              <a:t>Schumpeter</a:t>
            </a:r>
            <a:r>
              <a:rPr lang="pt-BR" dirty="0"/>
              <a:t>, que o direcionou para os estudos de economia.</a:t>
            </a:r>
          </a:p>
          <a:p>
            <a:r>
              <a:rPr lang="pt-BR" dirty="0"/>
              <a:t>Nesse livro, com base na segunda lei da termodinâmica, a lei da entropia, </a:t>
            </a:r>
            <a:r>
              <a:rPr lang="pt-BR" dirty="0" err="1"/>
              <a:t>Georgescu-Roegen</a:t>
            </a:r>
            <a:r>
              <a:rPr lang="pt-BR" dirty="0"/>
              <a:t> aponta para a inevitável degradação dos recursos naturais em decorrência das atividades humanas. </a:t>
            </a:r>
          </a:p>
          <a:p>
            <a:r>
              <a:rPr lang="pt-BR" dirty="0"/>
              <a:t>Criticou os economistas liberais neoclássicos por defenderem o crescimento econômico material sem limites, e desenvolveu uma teoria oposta e extremamente ousada para a época: o decrescimento econômico.</a:t>
            </a:r>
          </a:p>
          <a:p>
            <a:pPr>
              <a:buNone/>
            </a:pPr>
            <a:endParaRPr lang="pt-B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428604"/>
            <a:ext cx="8229600" cy="6215106"/>
          </a:xfrm>
        </p:spPr>
        <p:style>
          <a:lnRef idx="2">
            <a:schemeClr val="dk1"/>
          </a:lnRef>
          <a:fillRef idx="1">
            <a:schemeClr val="lt1"/>
          </a:fillRef>
          <a:effectRef idx="0">
            <a:schemeClr val="dk1"/>
          </a:effectRef>
          <a:fontRef idx="minor">
            <a:schemeClr val="dk1"/>
          </a:fontRef>
        </p:style>
        <p:txBody>
          <a:bodyPr>
            <a:normAutofit/>
          </a:bodyPr>
          <a:lstStyle/>
          <a:p>
            <a:pPr algn="ctr">
              <a:buNone/>
            </a:pPr>
            <a:r>
              <a:rPr lang="pt-BR" i="1" dirty="0"/>
              <a:t>Fomos formatados pelo imaginário do 'sempre mais', da acumulação ilimitada, dessa mecânica que parece virtuosa e que agora se mostra infernal por seus efeitos destruidores sobre a humanidade e o planeta. </a:t>
            </a:r>
          </a:p>
          <a:p>
            <a:pPr algn="ctr">
              <a:buNone/>
            </a:pPr>
            <a:r>
              <a:rPr lang="pt-BR" i="1" dirty="0">
                <a:solidFill>
                  <a:srgbClr val="FF0000"/>
                </a:solidFill>
              </a:rPr>
              <a:t>A necessidade de mudar essa lógica é a de reinventar uma sociedade em uma escala humana, uma sociedade que reencontre seu sentido da medida e do limite que nos é imposto porque, como dizia meu colega Nicholas </a:t>
            </a:r>
            <a:r>
              <a:rPr lang="pt-BR" i="1" dirty="0" err="1">
                <a:solidFill>
                  <a:srgbClr val="FF0000"/>
                </a:solidFill>
              </a:rPr>
              <a:t>Georgescu-Roegen</a:t>
            </a:r>
            <a:r>
              <a:rPr lang="pt-BR" i="1" dirty="0">
                <a:solidFill>
                  <a:srgbClr val="FF0000"/>
                </a:solidFill>
              </a:rPr>
              <a:t>, 'um crescimento infinito é incompatível com um mundo finito'.</a:t>
            </a:r>
            <a:endParaRPr lang="pt-BR"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785794"/>
            <a:ext cx="8229600" cy="5340369"/>
          </a:xfrm>
        </p:spPr>
        <p:style>
          <a:lnRef idx="0">
            <a:scrgbClr r="0" g="0" b="0"/>
          </a:lnRef>
          <a:fillRef idx="1002">
            <a:schemeClr val="lt1"/>
          </a:fillRef>
          <a:effectRef idx="0">
            <a:scrgbClr r="0" g="0" b="0"/>
          </a:effectRef>
          <a:fontRef idx="major"/>
        </p:style>
        <p:txBody>
          <a:bodyPr/>
          <a:lstStyle/>
          <a:p>
            <a:pPr algn="ctr">
              <a:buNone/>
            </a:pPr>
            <a:endParaRPr lang="pt-BR" dirty="0"/>
          </a:p>
          <a:p>
            <a:pPr algn="ctr">
              <a:buNone/>
            </a:pPr>
            <a:endParaRPr lang="pt-BR" dirty="0"/>
          </a:p>
          <a:p>
            <a:pPr algn="ctr">
              <a:buNone/>
            </a:pPr>
            <a:r>
              <a:rPr lang="pt-BR" b="1" dirty="0"/>
              <a:t>O funcionamento do sistema econômico atual depende essencialmente de recursos </a:t>
            </a:r>
            <a:r>
              <a:rPr lang="pt-BR" b="1" dirty="0">
                <a:solidFill>
                  <a:srgbClr val="FF0000"/>
                </a:solidFill>
              </a:rPr>
              <a:t>não renováveis </a:t>
            </a:r>
            <a:r>
              <a:rPr lang="pt-BR" b="1" dirty="0"/>
              <a:t>e portanto não pode se perpetuar. As reservas de matérias-primas são limitadas, sobretudo quanto a fontes de energia, o que contradiz o princípio de crescimento ilimitado do PIB.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428604"/>
            <a:ext cx="8229600" cy="6072230"/>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a:buNone/>
            </a:pPr>
            <a:endParaRPr lang="pt-BR" dirty="0"/>
          </a:p>
          <a:p>
            <a:pPr algn="ctr">
              <a:buNone/>
            </a:pPr>
            <a:r>
              <a:rPr lang="pt-BR" dirty="0"/>
              <a:t>A </a:t>
            </a:r>
            <a:r>
              <a:rPr lang="pt-BR" dirty="0">
                <a:solidFill>
                  <a:srgbClr val="FF0000"/>
                </a:solidFill>
              </a:rPr>
              <a:t>riqueza</a:t>
            </a:r>
            <a:r>
              <a:rPr lang="pt-BR" dirty="0"/>
              <a:t> produzida pelos </a:t>
            </a:r>
            <a:r>
              <a:rPr lang="pt-BR" dirty="0">
                <a:solidFill>
                  <a:srgbClr val="FF0000"/>
                </a:solidFill>
              </a:rPr>
              <a:t>sistemas econômicos </a:t>
            </a:r>
            <a:r>
              <a:rPr lang="pt-BR" dirty="0"/>
              <a:t>não consiste apenas de </a:t>
            </a:r>
            <a:r>
              <a:rPr lang="pt-BR" dirty="0">
                <a:solidFill>
                  <a:srgbClr val="FF0000"/>
                </a:solidFill>
              </a:rPr>
              <a:t>bens e serviços</a:t>
            </a:r>
            <a:r>
              <a:rPr lang="pt-BR" dirty="0"/>
              <a:t>. </a:t>
            </a:r>
          </a:p>
          <a:p>
            <a:pPr algn="ctr">
              <a:buNone/>
            </a:pPr>
            <a:r>
              <a:rPr lang="pt-BR" b="1" dirty="0">
                <a:solidFill>
                  <a:srgbClr val="C00000"/>
                </a:solidFill>
              </a:rPr>
              <a:t>Há outras formas de riqueza social, tais como a saúde dos ecossistemas, a qualidade da justiça e das relações entre os membros de uma sociedade, o grau de igualdade e o caráter democrático das instituições</a:t>
            </a:r>
            <a:r>
              <a:rPr lang="pt-BR" dirty="0"/>
              <a:t>.</a:t>
            </a:r>
          </a:p>
          <a:p>
            <a:pPr algn="ctr">
              <a:buNone/>
            </a:pPr>
            <a:r>
              <a:rPr lang="pt-BR" dirty="0"/>
              <a:t> O crescimento da riqueza material, medido apenas por indicadores monetários pode ocorrer em detrimento dessas outras formas de riqueza.</a:t>
            </a:r>
          </a:p>
          <a:p>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a:t>
            </a:r>
            <a:r>
              <a:rPr lang="pt-BR" b="1" dirty="0" err="1"/>
              <a:t>bioeconomia</a:t>
            </a:r>
            <a:endParaRPr lang="pt-BR" dirty="0"/>
          </a:p>
        </p:txBody>
      </p:sp>
      <p:sp>
        <p:nvSpPr>
          <p:cNvPr id="3" name="Espaço Reservado para Conteúdo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buNone/>
            </a:pPr>
            <a:endParaRPr lang="pt-BR" b="1" dirty="0"/>
          </a:p>
          <a:p>
            <a:pPr algn="ctr">
              <a:buNone/>
            </a:pPr>
            <a:endParaRPr lang="pt-BR" b="1" dirty="0"/>
          </a:p>
          <a:p>
            <a:pPr algn="ctr">
              <a:buNone/>
            </a:pPr>
            <a:r>
              <a:rPr lang="pt-BR" b="1" dirty="0"/>
              <a:t>propõe a utilização inteligente dos recursos biológicos, de modo a garantir bem-estar social e ambiental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pt-BR" dirty="0"/>
              <a:t>Economia ecológica</a:t>
            </a:r>
          </a:p>
        </p:txBody>
      </p:sp>
      <p:sp>
        <p:nvSpPr>
          <p:cNvPr id="3" name="Espaço Reservado para Conteúdo 2"/>
          <p:cNvSpPr>
            <a:spLocks noGrp="1"/>
          </p:cNvSpPr>
          <p:nvPr>
            <p:ph idx="1"/>
          </p:nvPr>
        </p:nvSpPr>
        <p:spPr>
          <a:xfrm>
            <a:off x="457200" y="1600200"/>
            <a:ext cx="8229600" cy="4900634"/>
          </a:xfrm>
        </p:spPr>
        <p:style>
          <a:lnRef idx="2">
            <a:schemeClr val="dk1"/>
          </a:lnRef>
          <a:fillRef idx="1">
            <a:schemeClr val="lt1"/>
          </a:fillRef>
          <a:effectRef idx="0">
            <a:schemeClr val="dk1"/>
          </a:effectRef>
          <a:fontRef idx="minor">
            <a:schemeClr val="dk1"/>
          </a:fontRef>
        </p:style>
        <p:txBody>
          <a:bodyPr>
            <a:normAutofit/>
          </a:bodyPr>
          <a:lstStyle/>
          <a:p>
            <a:r>
              <a:rPr lang="pt-BR" dirty="0"/>
              <a:t>Economia ecológica é um campo de estudo </a:t>
            </a:r>
            <a:r>
              <a:rPr lang="pt-BR" dirty="0" err="1"/>
              <a:t>transdisciplinar</a:t>
            </a:r>
            <a:r>
              <a:rPr lang="pt-BR" dirty="0"/>
              <a:t>, que reconhece a interdependência da economia e dos ecossistemas naturais ao longo do espaço e do tempo. </a:t>
            </a:r>
          </a:p>
          <a:p>
            <a:r>
              <a:rPr lang="pt-BR" dirty="0"/>
              <a:t>Ela se distingue de economia ambiental, a qual se baseia na teoria da economia neoclássica.</a:t>
            </a:r>
          </a:p>
          <a:p>
            <a:endParaRPr lang="pt-B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normAutofit fontScale="90000"/>
          </a:bodyPr>
          <a:lstStyle/>
          <a:p>
            <a:r>
              <a:rPr lang="pt-BR" b="1" dirty="0" err="1"/>
              <a:t>Serge</a:t>
            </a:r>
            <a:r>
              <a:rPr lang="pt-BR" b="1" dirty="0"/>
              <a:t> </a:t>
            </a:r>
            <a:r>
              <a:rPr lang="pt-BR" b="1" dirty="0" err="1"/>
              <a:t>Latouche</a:t>
            </a:r>
            <a:r>
              <a:rPr lang="pt-BR" dirty="0"/>
              <a:t> </a:t>
            </a:r>
            <a:br>
              <a:rPr lang="pt-BR" dirty="0"/>
            </a:br>
            <a:r>
              <a:rPr lang="pt-BR" dirty="0"/>
              <a:t>(</a:t>
            </a:r>
            <a:r>
              <a:rPr lang="pt-BR" dirty="0" err="1"/>
              <a:t>Vannes</a:t>
            </a:r>
            <a:r>
              <a:rPr lang="pt-BR" dirty="0"/>
              <a:t>, 12 de janeiro de 1940)</a:t>
            </a:r>
          </a:p>
        </p:txBody>
      </p:sp>
      <p:pic>
        <p:nvPicPr>
          <p:cNvPr id="4" name="Espaço Reservado para Conteúdo 3" descr="Serge_Latouche_-_Festival_Economia_2012.JPG"/>
          <p:cNvPicPr>
            <a:picLocks noGrp="1" noChangeAspect="1"/>
          </p:cNvPicPr>
          <p:nvPr>
            <p:ph idx="1"/>
          </p:nvPr>
        </p:nvPicPr>
        <p:blipFill>
          <a:blip r:embed="rId2"/>
          <a:stretch>
            <a:fillRect/>
          </a:stretch>
        </p:blipFill>
        <p:spPr>
          <a:xfrm>
            <a:off x="142844" y="1571612"/>
            <a:ext cx="8929750" cy="507209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lstStyle/>
          <a:p>
            <a:r>
              <a:rPr lang="pt-BR" dirty="0"/>
              <a:t> Economista e filósofo francês</a:t>
            </a:r>
          </a:p>
        </p:txBody>
      </p:sp>
      <p:sp>
        <p:nvSpPr>
          <p:cNvPr id="3" name="Espaço Reservado para Conteúdo 2"/>
          <p:cNvSpPr>
            <a:spLocks noGrp="1"/>
          </p:cNvSpPr>
          <p:nvPr>
            <p:ph idx="1"/>
          </p:nvPr>
        </p:nvSpPr>
        <p:spPr>
          <a:xfrm>
            <a:off x="0" y="1000132"/>
            <a:ext cx="9144000" cy="5929330"/>
          </a:xfrm>
        </p:spPr>
        <p:txBody>
          <a:bodyPr>
            <a:normAutofit/>
          </a:bodyPr>
          <a:lstStyle/>
          <a:p>
            <a:r>
              <a:rPr lang="pt-BR" dirty="0"/>
              <a:t>Muito influenciado pelos trabalhos de </a:t>
            </a:r>
            <a:r>
              <a:rPr lang="pt-BR" dirty="0">
                <a:solidFill>
                  <a:srgbClr val="FF0000"/>
                </a:solidFill>
              </a:rPr>
              <a:t>François </a:t>
            </a:r>
            <a:r>
              <a:rPr lang="pt-BR" dirty="0" err="1">
                <a:solidFill>
                  <a:srgbClr val="FF0000"/>
                </a:solidFill>
              </a:rPr>
              <a:t>Partant</a:t>
            </a:r>
            <a:endParaRPr lang="pt-BR" dirty="0">
              <a:solidFill>
                <a:srgbClr val="FF0000"/>
              </a:solidFill>
            </a:endParaRPr>
          </a:p>
          <a:p>
            <a:r>
              <a:rPr lang="pt-BR" dirty="0"/>
              <a:t>Também conhecido por seus trabalhos de Antropologia econômica, </a:t>
            </a:r>
            <a:r>
              <a:rPr lang="pt-BR" dirty="0" err="1"/>
              <a:t>Latouche</a:t>
            </a:r>
            <a:r>
              <a:rPr lang="pt-BR" dirty="0"/>
              <a:t> desenvolveu uma </a:t>
            </a:r>
            <a:r>
              <a:rPr lang="pt-BR" dirty="0">
                <a:solidFill>
                  <a:srgbClr val="C00000"/>
                </a:solidFill>
              </a:rPr>
              <a:t>teoria crítica da ortodoxia econômica. </a:t>
            </a:r>
          </a:p>
          <a:p>
            <a:r>
              <a:rPr lang="pt-BR" dirty="0">
                <a:solidFill>
                  <a:srgbClr val="FF0000"/>
                </a:solidFill>
              </a:rPr>
              <a:t>Criticou</a:t>
            </a:r>
            <a:r>
              <a:rPr lang="pt-BR" dirty="0"/>
              <a:t>, tanto através de uma argumentação teórica consistente como da abordagem empírica, constituída de numerosos exemplos, o </a:t>
            </a:r>
            <a:r>
              <a:rPr lang="pt-BR" dirty="0">
                <a:solidFill>
                  <a:srgbClr val="FF0000"/>
                </a:solidFill>
              </a:rPr>
              <a:t>conceito de desenvolvimento e as noções de eficácia e racionalidade econômica.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2428868"/>
          </a:xfrm>
        </p:spPr>
        <p:txBody>
          <a:bodyPr>
            <a:normAutofit/>
          </a:bodyPr>
          <a:lstStyle/>
          <a:p>
            <a:r>
              <a:rPr lang="pt-BR" sz="2800" b="1" dirty="0"/>
              <a:t>François </a:t>
            </a:r>
            <a:r>
              <a:rPr lang="pt-BR" sz="2800" b="1" dirty="0" err="1"/>
              <a:t>Partant</a:t>
            </a:r>
            <a:br>
              <a:rPr lang="pt-BR" sz="2800" b="1" dirty="0"/>
            </a:br>
            <a:r>
              <a:rPr lang="pt-BR" sz="2800" dirty="0"/>
              <a:t> (1926 – 1987) </a:t>
            </a:r>
            <a:br>
              <a:rPr lang="pt-BR" sz="2800" dirty="0"/>
            </a:br>
            <a:r>
              <a:rPr lang="pt-BR" sz="2800" dirty="0"/>
              <a:t>Economista francês</a:t>
            </a:r>
            <a:endParaRPr lang="pt-BR" sz="2800" b="1" dirty="0"/>
          </a:p>
        </p:txBody>
      </p:sp>
      <p:pic>
        <p:nvPicPr>
          <p:cNvPr id="4" name="Espaço Reservado para Conteúdo 3" descr="françoais partant.jpg"/>
          <p:cNvPicPr>
            <a:picLocks noGrp="1" noChangeAspect="1"/>
          </p:cNvPicPr>
          <p:nvPr>
            <p:ph idx="1"/>
          </p:nvPr>
        </p:nvPicPr>
        <p:blipFill>
          <a:blip r:embed="rId2"/>
          <a:stretch>
            <a:fillRect/>
          </a:stretch>
        </p:blipFill>
        <p:spPr>
          <a:xfrm>
            <a:off x="714348" y="1928802"/>
            <a:ext cx="4214835" cy="4214835"/>
          </a:xfrm>
        </p:spPr>
      </p:pic>
      <p:sp>
        <p:nvSpPr>
          <p:cNvPr id="5" name="Retângulo 4"/>
          <p:cNvSpPr/>
          <p:nvPr/>
        </p:nvSpPr>
        <p:spPr>
          <a:xfrm>
            <a:off x="4500562" y="2357430"/>
            <a:ext cx="4643438" cy="2585323"/>
          </a:xfrm>
          <a:prstGeom prst="rect">
            <a:avLst/>
          </a:prstGeom>
        </p:spPr>
        <p:txBody>
          <a:bodyPr wrap="square">
            <a:spAutoFit/>
          </a:bodyPr>
          <a:lstStyle/>
          <a:p>
            <a:r>
              <a:rPr lang="pt-BR" dirty="0"/>
              <a:t>.</a:t>
            </a:r>
          </a:p>
          <a:p>
            <a:r>
              <a:rPr lang="pt-BR" dirty="0">
                <a:latin typeface="Britannic Bold" pitchFamily="34" charset="0"/>
              </a:rPr>
              <a:t>Nos anos 1960, depois de trabalhar como alto funcionário de bancos privados e bancos de desenvolvimento, concluiu que o desenvolvimento era um fracasso. </a:t>
            </a:r>
          </a:p>
          <a:p>
            <a:r>
              <a:rPr lang="pt-BR" dirty="0">
                <a:latin typeface="Britannic Bold" pitchFamily="34" charset="0"/>
              </a:rPr>
              <a:t>Desde então, procurou convencer os governos e as sociedades, sobretudo de países do Oriente Médio e da África, a recusar o modelo imposto.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5723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pt-BR" dirty="0"/>
              <a:t>Pressupostos da Teoria do Decrescimento</a:t>
            </a:r>
          </a:p>
        </p:txBody>
      </p:sp>
      <p:sp>
        <p:nvSpPr>
          <p:cNvPr id="3" name="Espaço Reservado para Conteúdo 2"/>
          <p:cNvSpPr>
            <a:spLocks noGrp="1"/>
          </p:cNvSpPr>
          <p:nvPr>
            <p:ph idx="1"/>
          </p:nvPr>
        </p:nvSpPr>
        <p:spPr>
          <a:xfrm>
            <a:off x="142844" y="1000108"/>
            <a:ext cx="8786874" cy="5572164"/>
          </a:xfrm>
        </p:spPr>
        <p:txBody>
          <a:bodyPr>
            <a:normAutofit/>
          </a:bodyPr>
          <a:lstStyle/>
          <a:p>
            <a:r>
              <a:rPr lang="pt-BR" dirty="0"/>
              <a:t>Segundo </a:t>
            </a:r>
            <a:r>
              <a:rPr lang="pt-BR" dirty="0" err="1"/>
              <a:t>Latouche</a:t>
            </a:r>
            <a:r>
              <a:rPr lang="pt-BR" dirty="0"/>
              <a:t>, o conceito de decrescimento baseia-se, num primeiro momento, na crítica antropológica da modernidade e do </a:t>
            </a:r>
            <a:r>
              <a:rPr lang="pt-BR" dirty="0">
                <a:solidFill>
                  <a:srgbClr val="FF0000"/>
                </a:solidFill>
              </a:rPr>
              <a:t>homo </a:t>
            </a:r>
            <a:r>
              <a:rPr lang="pt-BR" dirty="0" err="1">
                <a:solidFill>
                  <a:srgbClr val="FF0000"/>
                </a:solidFill>
              </a:rPr>
              <a:t>economicus</a:t>
            </a:r>
            <a:r>
              <a:rPr lang="pt-BR" dirty="0"/>
              <a:t>, nos anos 1970, quando a mensagem de </a:t>
            </a:r>
            <a:r>
              <a:rPr lang="pt-BR" dirty="0">
                <a:solidFill>
                  <a:srgbClr val="FF0000"/>
                </a:solidFill>
              </a:rPr>
              <a:t>Ivan </a:t>
            </a:r>
            <a:r>
              <a:rPr lang="pt-BR" dirty="0" err="1">
                <a:solidFill>
                  <a:srgbClr val="FF0000"/>
                </a:solidFill>
              </a:rPr>
              <a:t>Illich</a:t>
            </a:r>
            <a:r>
              <a:rPr lang="pt-BR" dirty="0"/>
              <a:t> é a de que viveríamos melhor de outra maneira - ou seja, seria </a:t>
            </a:r>
            <a:r>
              <a:rPr lang="pt-BR" i="1" dirty="0"/>
              <a:t>desejável</a:t>
            </a:r>
            <a:r>
              <a:rPr lang="pt-BR" dirty="0"/>
              <a:t> sair deste sistema.</a:t>
            </a:r>
          </a:p>
          <a:p>
            <a:r>
              <a:rPr lang="pt-BR" dirty="0"/>
              <a:t>O segundo momento da teoria do decrescimento - ligado, principalmente, à ecologia e ao relatório do </a:t>
            </a:r>
            <a:r>
              <a:rPr lang="pt-BR" dirty="0">
                <a:solidFill>
                  <a:srgbClr val="C00000"/>
                </a:solidFill>
              </a:rPr>
              <a:t>Clube de Roma</a:t>
            </a:r>
            <a:r>
              <a:rPr lang="pt-BR" dirty="0"/>
              <a:t> - quando se torna </a:t>
            </a:r>
            <a:r>
              <a:rPr lang="pt-BR" i="1" dirty="0"/>
              <a:t>imperativo</a:t>
            </a:r>
            <a:r>
              <a:rPr lang="pt-BR" dirty="0"/>
              <a:t>, </a:t>
            </a:r>
            <a:r>
              <a:rPr lang="pt-BR" dirty="0">
                <a:solidFill>
                  <a:srgbClr val="FF0000"/>
                </a:solidFill>
              </a:rPr>
              <a:t>por razões físicas</a:t>
            </a:r>
            <a:r>
              <a:rPr lang="pt-BR" dirty="0"/>
              <a:t>, sair desse sistema.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a:t>Serge</a:t>
            </a:r>
            <a:r>
              <a:rPr lang="pt-BR" b="1" dirty="0"/>
              <a:t> </a:t>
            </a:r>
            <a:r>
              <a:rPr lang="pt-BR" b="1" dirty="0" err="1"/>
              <a:t>Latouche</a:t>
            </a:r>
            <a:endParaRPr lang="pt-BR" dirty="0"/>
          </a:p>
        </p:txBody>
      </p:sp>
      <p:sp>
        <p:nvSpPr>
          <p:cNvPr id="3" name="Espaço Reservado para Conteúdo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lgn="ctr"/>
            <a:endParaRPr lang="pt-BR" b="1" i="1" dirty="0"/>
          </a:p>
          <a:p>
            <a:pPr algn="ctr">
              <a:buNone/>
            </a:pPr>
            <a:endParaRPr lang="pt-BR" b="1" i="1" dirty="0"/>
          </a:p>
          <a:p>
            <a:pPr algn="ctr">
              <a:buNone/>
            </a:pPr>
            <a:r>
              <a:rPr lang="pt-BR" b="1" i="1" dirty="0"/>
              <a:t>Quem acredite num crescimento ilimitado é compatível com um planeta limitado ou é louco ou é </a:t>
            </a:r>
            <a:r>
              <a:rPr lang="pt-BR" b="1" i="1" dirty="0" err="1"/>
              <a:t>ecomomista</a:t>
            </a:r>
            <a:r>
              <a:rPr lang="pt-BR" b="1" i="1" dirty="0"/>
              <a:t>.</a:t>
            </a:r>
            <a:endParaRPr lang="pt-BR" b="1" dirty="0"/>
          </a:p>
          <a:p>
            <a:pPr algn="ctr">
              <a:buNone/>
            </a:pPr>
            <a:r>
              <a:rPr lang="pt-BR" b="1" dirty="0"/>
              <a:t>O drama é que hoje somos todos economistas</a:t>
            </a:r>
          </a:p>
          <a:p>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2594"/>
          </a:xfrm>
        </p:spPr>
        <p:txBody>
          <a:bodyPr>
            <a:normAutofit fontScale="90000"/>
          </a:bodyPr>
          <a:lstStyle/>
          <a:p>
            <a:r>
              <a:rPr lang="pt-BR" b="1" dirty="0" err="1"/>
              <a:t>Serge</a:t>
            </a:r>
            <a:r>
              <a:rPr lang="pt-BR" b="1" dirty="0"/>
              <a:t> </a:t>
            </a:r>
            <a:r>
              <a:rPr lang="pt-BR" b="1" dirty="0" err="1"/>
              <a:t>Latouche</a:t>
            </a:r>
            <a:endParaRPr lang="pt-BR" dirty="0"/>
          </a:p>
        </p:txBody>
      </p:sp>
      <p:sp>
        <p:nvSpPr>
          <p:cNvPr id="3" name="Espaço Reservado para Conteúdo 2"/>
          <p:cNvSpPr>
            <a:spLocks noGrp="1"/>
          </p:cNvSpPr>
          <p:nvPr>
            <p:ph idx="1"/>
          </p:nvPr>
        </p:nvSpPr>
        <p:spPr>
          <a:xfrm>
            <a:off x="457200" y="1000108"/>
            <a:ext cx="8229600" cy="5126055"/>
          </a:xfrm>
        </p:spPr>
        <p:style>
          <a:lnRef idx="2">
            <a:schemeClr val="dk1"/>
          </a:lnRef>
          <a:fillRef idx="1">
            <a:schemeClr val="lt1"/>
          </a:fillRef>
          <a:effectRef idx="0">
            <a:schemeClr val="dk1"/>
          </a:effectRef>
          <a:fontRef idx="minor">
            <a:schemeClr val="dk1"/>
          </a:fontRef>
        </p:style>
        <p:txBody>
          <a:bodyPr>
            <a:normAutofit/>
          </a:bodyPr>
          <a:lstStyle/>
          <a:p>
            <a:endParaRPr lang="pt-BR" b="1" i="1" dirty="0">
              <a:solidFill>
                <a:srgbClr val="FF0000"/>
              </a:solidFill>
            </a:endParaRPr>
          </a:p>
          <a:p>
            <a:r>
              <a:rPr lang="pt-BR" b="1" i="1" dirty="0">
                <a:solidFill>
                  <a:srgbClr val="FF0000"/>
                </a:solidFill>
              </a:rPr>
              <a:t>Vivemos numa sociedade em crescimento cuja lógica não é de crescer para satisfazer as necessidades, sim crescer por crescer.</a:t>
            </a:r>
          </a:p>
          <a:p>
            <a:pPr>
              <a:buNone/>
            </a:pPr>
            <a:r>
              <a:rPr lang="pt-BR" b="1" i="1" dirty="0">
                <a:solidFill>
                  <a:srgbClr val="FF0000"/>
                </a:solidFill>
              </a:rPr>
              <a:t> </a:t>
            </a:r>
          </a:p>
          <a:p>
            <a:r>
              <a:rPr lang="pt-BR" b="1" i="1" dirty="0">
                <a:solidFill>
                  <a:schemeClr val="tx2"/>
                </a:solidFill>
              </a:rPr>
              <a:t>Crescer infinitamente com uma produção sem limites, E, para o justificar, o consumo deve crescer sem limites</a:t>
            </a:r>
            <a:r>
              <a:rPr lang="pt-BR" b="1" dirty="0">
                <a:solidFill>
                  <a:schemeClr val="tx2"/>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5" descr="Serge_Latouche_-_Festival_Economia_2012.JPG"/>
          <p:cNvPicPr>
            <a:picLocks noGrp="1" noChangeAspect="1"/>
          </p:cNvPicPr>
          <p:nvPr>
            <p:ph idx="1"/>
          </p:nvPr>
        </p:nvPicPr>
        <p:blipFill>
          <a:blip r:embed="rId2"/>
          <a:stretch>
            <a:fillRect/>
          </a:stretch>
        </p:blipFill>
        <p:spPr>
          <a:xfrm>
            <a:off x="0" y="-191964"/>
            <a:ext cx="9144000" cy="7049964"/>
          </a:xfrm>
        </p:spPr>
      </p:pic>
      <p:sp>
        <p:nvSpPr>
          <p:cNvPr id="5" name="Retângulo 4"/>
          <p:cNvSpPr/>
          <p:nvPr/>
        </p:nvSpPr>
        <p:spPr>
          <a:xfrm>
            <a:off x="4143372" y="0"/>
            <a:ext cx="4572032" cy="6124754"/>
          </a:xfrm>
          <a:prstGeom prst="rect">
            <a:avLst/>
          </a:prstGeom>
        </p:spPr>
        <p:txBody>
          <a:bodyPr wrap="square">
            <a:spAutoFit/>
          </a:bodyPr>
          <a:lstStyle/>
          <a:p>
            <a:r>
              <a:rPr lang="pt-BR" i="1" dirty="0"/>
              <a:t> </a:t>
            </a:r>
            <a:r>
              <a:rPr lang="pt-BR" sz="2800" b="1" i="1" dirty="0"/>
              <a:t>Para salvar o planeta e assegurar um futuro aceitável para os nossos filhos, não basta moderar as tendências atuais. </a:t>
            </a:r>
          </a:p>
          <a:p>
            <a:r>
              <a:rPr lang="pt-BR" sz="2800" b="1" i="1" dirty="0"/>
              <a:t>É preciso sair completamente do desenvolvimento e do </a:t>
            </a:r>
            <a:r>
              <a:rPr lang="pt-BR" sz="2800" b="1" i="1" dirty="0" err="1">
                <a:solidFill>
                  <a:srgbClr val="C00000"/>
                </a:solidFill>
              </a:rPr>
              <a:t>economicismo</a:t>
            </a:r>
            <a:r>
              <a:rPr lang="pt-BR" sz="2800" b="1" i="1" dirty="0"/>
              <a:t>, assim como é preciso sair da agricultura produtivista, que é parte integrante disso, para acabar com as vacas loucas e as aberrações transgênicas</a:t>
            </a:r>
            <a:endParaRPr lang="pt-BR" sz="28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pt-BR" b="1" dirty="0"/>
              <a:t>Pós-desenvolvimento</a:t>
            </a:r>
            <a:endParaRPr lang="pt-BR" dirty="0"/>
          </a:p>
        </p:txBody>
      </p:sp>
      <p:sp>
        <p:nvSpPr>
          <p:cNvPr id="3" name="Espaço Reservado para Conteúdo 2"/>
          <p:cNvSpPr>
            <a:spLocks noGrp="1"/>
          </p:cNvSpPr>
          <p:nvPr>
            <p:ph idx="1"/>
          </p:nvPr>
        </p:nvSpPr>
        <p:spPr>
          <a:xfrm>
            <a:off x="142844" y="1071546"/>
            <a:ext cx="8858312" cy="5643602"/>
          </a:xfrm>
        </p:spPr>
        <p:txBody>
          <a:bodyPr>
            <a:normAutofit/>
          </a:bodyPr>
          <a:lstStyle/>
          <a:p>
            <a:r>
              <a:rPr lang="pt-BR" dirty="0"/>
              <a:t> é uma teoria que se define pela ruptura com o conceito de desenvolvimento - paradigma da economia capitalista globalizada - e com todo o imaginário a ele associado.</a:t>
            </a:r>
          </a:p>
          <a:p>
            <a:r>
              <a:rPr lang="pt-BR" dirty="0"/>
              <a:t>Seu principal mentor é </a:t>
            </a:r>
            <a:r>
              <a:rPr lang="pt-BR" dirty="0" err="1"/>
              <a:t>Serge</a:t>
            </a:r>
            <a:r>
              <a:rPr lang="pt-BR" dirty="0"/>
              <a:t> </a:t>
            </a:r>
            <a:r>
              <a:rPr lang="pt-BR" dirty="0" err="1"/>
              <a:t>Latouche</a:t>
            </a:r>
            <a:r>
              <a:rPr lang="pt-BR" dirty="0"/>
              <a:t>, que se baseia nas </a:t>
            </a:r>
            <a:r>
              <a:rPr lang="pt-BR" dirty="0" err="1"/>
              <a:t>ideias</a:t>
            </a:r>
            <a:r>
              <a:rPr lang="pt-BR" dirty="0"/>
              <a:t> de </a:t>
            </a:r>
            <a:r>
              <a:rPr lang="pt-BR" b="1" dirty="0">
                <a:solidFill>
                  <a:schemeClr val="accent1">
                    <a:lumMod val="50000"/>
                  </a:schemeClr>
                </a:solidFill>
              </a:rPr>
              <a:t>François </a:t>
            </a:r>
            <a:r>
              <a:rPr lang="pt-BR" b="1" dirty="0" err="1">
                <a:solidFill>
                  <a:schemeClr val="accent1">
                    <a:lumMod val="50000"/>
                  </a:schemeClr>
                </a:solidFill>
              </a:rPr>
              <a:t>Partant</a:t>
            </a:r>
            <a:r>
              <a:rPr lang="pt-BR" dirty="0"/>
              <a:t> e de </a:t>
            </a:r>
            <a:r>
              <a:rPr lang="pt-BR" b="1" dirty="0">
                <a:solidFill>
                  <a:schemeClr val="accent1">
                    <a:lumMod val="50000"/>
                  </a:schemeClr>
                </a:solidFill>
              </a:rPr>
              <a:t>Nicholas </a:t>
            </a:r>
            <a:r>
              <a:rPr lang="pt-BR" b="1" dirty="0" err="1">
                <a:solidFill>
                  <a:schemeClr val="accent1">
                    <a:lumMod val="50000"/>
                  </a:schemeClr>
                </a:solidFill>
              </a:rPr>
              <a:t>Georgescu-Roegen</a:t>
            </a:r>
            <a:endParaRPr lang="pt-BR" b="1" dirty="0">
              <a:solidFill>
                <a:schemeClr val="accent1">
                  <a:lumMod val="50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pt-BR" b="1" dirty="0"/>
              <a:t>Pós-desenvolvimento</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algn="ctr">
              <a:buNone/>
            </a:pPr>
            <a:endParaRPr lang="pt-BR" dirty="0"/>
          </a:p>
          <a:p>
            <a:pPr algn="ctr">
              <a:buNone/>
            </a:pPr>
            <a:r>
              <a:rPr lang="pt-BR" dirty="0"/>
              <a:t>Segundo </a:t>
            </a:r>
            <a:r>
              <a:rPr lang="pt-BR" dirty="0" err="1"/>
              <a:t>Latouche</a:t>
            </a:r>
            <a:r>
              <a:rPr lang="pt-BR" dirty="0"/>
              <a:t>, a globalização, entendida como fase mais avançada do capitalismo, não só corresponde ao </a:t>
            </a:r>
            <a:r>
              <a:rPr lang="pt-BR" b="1" dirty="0">
                <a:solidFill>
                  <a:schemeClr val="accent1">
                    <a:lumMod val="50000"/>
                  </a:schemeClr>
                </a:solidFill>
              </a:rPr>
              <a:t>aprofundamento</a:t>
            </a:r>
            <a:r>
              <a:rPr lang="pt-BR" dirty="0"/>
              <a:t> das </a:t>
            </a:r>
            <a:r>
              <a:rPr lang="pt-BR" b="1" dirty="0">
                <a:solidFill>
                  <a:schemeClr val="accent1">
                    <a:lumMod val="50000"/>
                  </a:schemeClr>
                </a:solidFill>
              </a:rPr>
              <a:t>desigualdades</a:t>
            </a:r>
            <a:r>
              <a:rPr lang="pt-BR" dirty="0"/>
              <a:t> entre os </a:t>
            </a:r>
            <a:r>
              <a:rPr lang="pt-BR" b="1" dirty="0">
                <a:solidFill>
                  <a:schemeClr val="accent1">
                    <a:lumMod val="50000"/>
                  </a:schemeClr>
                </a:solidFill>
              </a:rPr>
              <a:t>mais ricos </a:t>
            </a:r>
            <a:r>
              <a:rPr lang="pt-BR" dirty="0"/>
              <a:t>e os </a:t>
            </a:r>
            <a:r>
              <a:rPr lang="pt-BR" b="1" dirty="0">
                <a:solidFill>
                  <a:schemeClr val="accent1">
                    <a:lumMod val="50000"/>
                  </a:schemeClr>
                </a:solidFill>
              </a:rPr>
              <a:t>mais pobres</a:t>
            </a:r>
            <a:r>
              <a:rPr lang="pt-BR" dirty="0"/>
              <a:t>, mas também à emergência da crise mundial do meio ambiente, deflagrada pela constatação das alterações climáticas e do aquecimento global.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pt-BR" b="1" dirty="0"/>
              <a:t>Pós-desenvolvimento</a:t>
            </a:r>
            <a:endParaRPr lang="pt-BR" dirty="0"/>
          </a:p>
        </p:txBody>
      </p:sp>
      <p:sp>
        <p:nvSpPr>
          <p:cNvPr id="3" name="Espaço Reservado para Conteúdo 2"/>
          <p:cNvSpPr>
            <a:spLocks noGrp="1"/>
          </p:cNvSpPr>
          <p:nvPr>
            <p:ph idx="1"/>
          </p:nvPr>
        </p:nvSpPr>
        <p:spPr>
          <a:xfrm>
            <a:off x="0" y="1600200"/>
            <a:ext cx="9144000" cy="5400700"/>
          </a:xfrm>
        </p:spPr>
        <p:txBody>
          <a:bodyPr>
            <a:normAutofit/>
          </a:bodyPr>
          <a:lstStyle/>
          <a:p>
            <a:pPr algn="ctr"/>
            <a:endParaRPr lang="pt-BR" dirty="0"/>
          </a:p>
          <a:p>
            <a:pPr algn="ctr">
              <a:buNone/>
            </a:pPr>
            <a:r>
              <a:rPr lang="pt-BR" dirty="0"/>
              <a:t>O conceito de desenvolvimento, já questionado nos anos 1970, quando deu lugar à </a:t>
            </a:r>
            <a:r>
              <a:rPr lang="pt-BR" dirty="0" err="1"/>
              <a:t>ideia</a:t>
            </a:r>
            <a:r>
              <a:rPr lang="pt-BR" dirty="0"/>
              <a:t> de </a:t>
            </a:r>
            <a:r>
              <a:rPr lang="pt-BR" b="1" dirty="0" err="1">
                <a:solidFill>
                  <a:schemeClr val="accent1">
                    <a:lumMod val="50000"/>
                  </a:schemeClr>
                </a:solidFill>
              </a:rPr>
              <a:t>ecodesenvolvimento</a:t>
            </a:r>
            <a:r>
              <a:rPr lang="pt-BR" dirty="0"/>
              <a:t> e posteriormente de </a:t>
            </a:r>
            <a:r>
              <a:rPr lang="pt-BR" b="1" dirty="0">
                <a:solidFill>
                  <a:schemeClr val="accent1">
                    <a:lumMod val="50000"/>
                  </a:schemeClr>
                </a:solidFill>
              </a:rPr>
              <a:t>desenvolvimento sustentável</a:t>
            </a:r>
            <a:r>
              <a:rPr lang="pt-BR" dirty="0"/>
              <a:t>, passa a ser objeto de uma crítica ainda mais radical por parte dos </a:t>
            </a:r>
            <a:r>
              <a:rPr lang="pt-BR" dirty="0" err="1"/>
              <a:t>objetores</a:t>
            </a:r>
            <a:r>
              <a:rPr lang="pt-BR" dirty="0"/>
              <a:t> do crescimento, que consideram falaciosa a </a:t>
            </a:r>
            <a:r>
              <a:rPr lang="pt-BR" dirty="0" err="1"/>
              <a:t>ideia</a:t>
            </a:r>
            <a:r>
              <a:rPr lang="pt-BR" dirty="0"/>
              <a:t> de que o desenvolvimento econômico possa ser sustentável ou de alguma forma compatível com a preservação do meio ambiente.</a:t>
            </a:r>
          </a:p>
          <a:p>
            <a:endParaRPr lang="pt-B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2">
              <a:shade val="50000"/>
            </a:schemeClr>
          </a:lnRef>
          <a:fillRef idx="1">
            <a:schemeClr val="accent2"/>
          </a:fillRef>
          <a:effectRef idx="0">
            <a:schemeClr val="accent2"/>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785794"/>
            <a:ext cx="8229600" cy="534036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pt-BR" b="1" dirty="0">
                <a:solidFill>
                  <a:srgbClr val="FF0000"/>
                </a:solidFill>
              </a:rPr>
              <a:t>Segundo </a:t>
            </a:r>
            <a:r>
              <a:rPr lang="pt-BR" b="1" dirty="0" err="1">
                <a:solidFill>
                  <a:srgbClr val="FF0000"/>
                </a:solidFill>
              </a:rPr>
              <a:t>Latouche</a:t>
            </a:r>
            <a:r>
              <a:rPr lang="pt-BR" b="1" dirty="0">
                <a:solidFill>
                  <a:srgbClr val="FF0000"/>
                </a:solidFill>
              </a:rPr>
              <a:t>, </a:t>
            </a:r>
            <a:r>
              <a:rPr lang="pt-BR" b="1" i="1" dirty="0">
                <a:solidFill>
                  <a:srgbClr val="FF0000"/>
                </a:solidFill>
              </a:rPr>
              <a:t>é preciso descolonizar nosso imaginário. </a:t>
            </a:r>
          </a:p>
          <a:p>
            <a:r>
              <a:rPr lang="pt-BR" b="1" i="1" dirty="0">
                <a:solidFill>
                  <a:srgbClr val="FF0000"/>
                </a:solidFill>
              </a:rPr>
              <a:t>Em especial, desistir do imaginário econômico (...) Redescobrir que a verdadeira riqueza consiste no pleno desenvolvimento das relações sociais de convívio em um mundo são, e que esse objetivo pode ser alcançado com serenidade, na frugalidade, na sobriedade, até mesmo em uma certa austeridade no consumo material, ou seja, aquilo que alguns preconizaram sob o </a:t>
            </a:r>
            <a:r>
              <a:rPr lang="pt-BR" b="1" dirty="0">
                <a:solidFill>
                  <a:srgbClr val="FF0000"/>
                </a:solidFill>
              </a:rPr>
              <a:t>slogan</a:t>
            </a:r>
            <a:r>
              <a:rPr lang="pt-BR" b="1" i="1" dirty="0">
                <a:solidFill>
                  <a:srgbClr val="FF0000"/>
                </a:solidFill>
              </a:rPr>
              <a:t> </a:t>
            </a:r>
            <a:r>
              <a:rPr lang="pt-BR" b="1" i="1" dirty="0" err="1">
                <a:solidFill>
                  <a:srgbClr val="FF0000"/>
                </a:solidFill>
              </a:rPr>
              <a:t>gandhiano</a:t>
            </a:r>
            <a:r>
              <a:rPr lang="pt-BR" b="1" i="1" dirty="0">
                <a:solidFill>
                  <a:srgbClr val="FF0000"/>
                </a:solidFill>
              </a:rPr>
              <a:t> ou </a:t>
            </a:r>
            <a:r>
              <a:rPr lang="pt-BR" b="1" i="1" dirty="0" err="1">
                <a:solidFill>
                  <a:srgbClr val="FF0000"/>
                </a:solidFill>
              </a:rPr>
              <a:t>tolstoísta</a:t>
            </a:r>
            <a:r>
              <a:rPr lang="pt-BR" b="1" i="1" dirty="0">
                <a:solidFill>
                  <a:srgbClr val="FF0000"/>
                </a:solidFill>
              </a:rPr>
              <a:t> de </a:t>
            </a:r>
            <a:r>
              <a:rPr lang="pt-BR" i="1" dirty="0"/>
              <a:t>"</a:t>
            </a:r>
            <a:r>
              <a:rPr lang="pt-BR" b="1" i="1" dirty="0"/>
              <a:t>simplicidade voluntária</a:t>
            </a:r>
            <a:r>
              <a:rPr lang="pt-BR" i="1" dirty="0"/>
              <a:t>".</a:t>
            </a:r>
            <a:r>
              <a:rPr lang="pt-BR"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2984"/>
          </a:xfrm>
        </p:spPr>
        <p:txBody>
          <a:bodyPr>
            <a:normAutofit fontScale="90000"/>
          </a:bodyPr>
          <a:lstStyle/>
          <a:p>
            <a:r>
              <a:rPr lang="pt-BR" b="1" dirty="0"/>
              <a:t>Vida simples</a:t>
            </a:r>
            <a:r>
              <a:rPr lang="pt-BR" dirty="0"/>
              <a:t> ou </a:t>
            </a:r>
            <a:r>
              <a:rPr lang="pt-BR" b="1" dirty="0"/>
              <a:t>simplicidade voluntária</a:t>
            </a:r>
            <a:endParaRPr lang="pt-BR" dirty="0"/>
          </a:p>
        </p:txBody>
      </p:sp>
      <p:sp>
        <p:nvSpPr>
          <p:cNvPr id="3" name="Espaço Reservado para Conteúdo 2"/>
          <p:cNvSpPr>
            <a:spLocks noGrp="1"/>
          </p:cNvSpPr>
          <p:nvPr>
            <p:ph idx="1"/>
          </p:nvPr>
        </p:nvSpPr>
        <p:spPr>
          <a:xfrm>
            <a:off x="457200" y="1214422"/>
            <a:ext cx="8229600" cy="5643578"/>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pt-BR" b="1" dirty="0">
                <a:solidFill>
                  <a:srgbClr val="FF0000"/>
                </a:solidFill>
              </a:rPr>
              <a:t>É um estilo de vida no qual os indivíduos conscientemente escolhem </a:t>
            </a:r>
            <a:r>
              <a:rPr lang="pt-BR" b="1" dirty="0">
                <a:solidFill>
                  <a:schemeClr val="tx1"/>
                </a:solidFill>
              </a:rPr>
              <a:t>minimizar</a:t>
            </a:r>
            <a:r>
              <a:rPr lang="pt-BR" b="1" dirty="0">
                <a:solidFill>
                  <a:srgbClr val="FF0000"/>
                </a:solidFill>
              </a:rPr>
              <a:t> a preocupação com o "</a:t>
            </a:r>
            <a:r>
              <a:rPr lang="pt-BR" b="1" dirty="0">
                <a:solidFill>
                  <a:schemeClr val="tx1"/>
                </a:solidFill>
              </a:rPr>
              <a:t>quanto mais melhor</a:t>
            </a:r>
            <a:r>
              <a:rPr lang="pt-BR" b="1" dirty="0">
                <a:solidFill>
                  <a:srgbClr val="FF0000"/>
                </a:solidFill>
              </a:rPr>
              <a:t>", em termos de riqueza e consumo. </a:t>
            </a:r>
          </a:p>
          <a:p>
            <a:r>
              <a:rPr lang="pt-BR" b="1" dirty="0">
                <a:solidFill>
                  <a:srgbClr val="FF0000"/>
                </a:solidFill>
              </a:rPr>
              <a:t>Seus adeptos escolhem uma vida simples por diferentes razões que podem estar ligadas a espiritualidade, saúde, qualidade de vida e do tempo passado com a família e amigos, redução do </a:t>
            </a:r>
            <a:r>
              <a:rPr lang="pt-BR" b="1" i="1" dirty="0">
                <a:solidFill>
                  <a:srgbClr val="FF0000"/>
                </a:solidFill>
              </a:rPr>
              <a:t>stress</a:t>
            </a:r>
            <a:r>
              <a:rPr lang="pt-BR" b="1" dirty="0">
                <a:solidFill>
                  <a:srgbClr val="FF0000"/>
                </a:solidFill>
              </a:rPr>
              <a:t>, preservação do meio ambiente, justiça social ou </a:t>
            </a:r>
            <a:r>
              <a:rPr lang="pt-BR" b="1" dirty="0" err="1">
                <a:solidFill>
                  <a:schemeClr val="tx1"/>
                </a:solidFill>
              </a:rPr>
              <a:t>anticonsumismo</a:t>
            </a:r>
            <a:r>
              <a:rPr lang="pt-BR" b="1" dirty="0">
                <a:solidFill>
                  <a:schemeClr val="tx1"/>
                </a:solidFill>
              </a:rPr>
              <a:t>,</a:t>
            </a:r>
            <a:r>
              <a:rPr lang="pt-BR" b="1" dirty="0">
                <a:solidFill>
                  <a:srgbClr val="FF0000"/>
                </a:solidFill>
              </a:rPr>
              <a:t> enquanto outros escolhem viver mais simplesmente por preferência pessoal ou por razões econômicas - embora a vida simples seja essencialmente uma escolha e nada tenha a ver com "</a:t>
            </a:r>
            <a:r>
              <a:rPr lang="pt-BR" b="1" dirty="0">
                <a:solidFill>
                  <a:schemeClr val="accent1">
                    <a:lumMod val="50000"/>
                  </a:schemeClr>
                </a:solidFill>
              </a:rPr>
              <a:t>pobreza forçada</a:t>
            </a:r>
            <a:r>
              <a:rPr lang="pt-BR" b="1" dirty="0">
                <a:solidFill>
                  <a:srgbClr val="FF0000"/>
                </a:solidFill>
              </a:rPr>
              <a:t>".</a:t>
            </a:r>
          </a:p>
          <a:p>
            <a:r>
              <a:rPr lang="pt-BR" b="1" dirty="0">
                <a:solidFill>
                  <a:srgbClr val="FF0000"/>
                </a:solidFill>
              </a:rPr>
              <a:t>O termo </a:t>
            </a:r>
            <a:r>
              <a:rPr lang="pt-BR" b="1" i="1" dirty="0" err="1">
                <a:solidFill>
                  <a:schemeClr val="accent1">
                    <a:lumMod val="50000"/>
                  </a:schemeClr>
                </a:solidFill>
              </a:rPr>
              <a:t>downshifting</a:t>
            </a:r>
            <a:r>
              <a:rPr lang="pt-BR" b="1" dirty="0">
                <a:solidFill>
                  <a:schemeClr val="accent1">
                    <a:lumMod val="50000"/>
                  </a:schemeClr>
                </a:solidFill>
              </a:rPr>
              <a:t> </a:t>
            </a:r>
            <a:r>
              <a:rPr lang="pt-BR" b="1" dirty="0">
                <a:solidFill>
                  <a:srgbClr val="FF0000"/>
                </a:solidFill>
              </a:rPr>
              <a:t>(</a:t>
            </a:r>
            <a:r>
              <a:rPr lang="pt-BR" b="1" dirty="0">
                <a:solidFill>
                  <a:schemeClr val="accent1">
                    <a:lumMod val="50000"/>
                  </a:schemeClr>
                </a:solidFill>
              </a:rPr>
              <a:t>redução de velocidade</a:t>
            </a:r>
            <a:r>
              <a:rPr lang="pt-BR" b="1" dirty="0">
                <a:solidFill>
                  <a:srgbClr val="FF0000"/>
                </a:solidFill>
              </a:rPr>
              <a:t>, intensidade ou nível de atividade) é </a:t>
            </a:r>
            <a:r>
              <a:rPr lang="pt-BR" b="1" dirty="0" err="1">
                <a:solidFill>
                  <a:srgbClr val="FF0000"/>
                </a:solidFill>
              </a:rPr>
              <a:t>frequentemente</a:t>
            </a:r>
            <a:r>
              <a:rPr lang="pt-BR" b="1" dirty="0">
                <a:solidFill>
                  <a:srgbClr val="FF0000"/>
                </a:solidFill>
              </a:rPr>
              <a:t> usado para descrever o ato de mudar de um estilo de vida de maior consumo para um outro, baseado na simplicidade voluntária. </a:t>
            </a:r>
          </a:p>
          <a:p>
            <a:r>
              <a:rPr lang="pt-BR" b="1" dirty="0">
                <a:solidFill>
                  <a:srgbClr val="FF0000"/>
                </a:solidFill>
              </a:rPr>
              <a:t>Mas o </a:t>
            </a:r>
            <a:r>
              <a:rPr lang="pt-BR" b="1" i="1" dirty="0" err="1">
                <a:solidFill>
                  <a:srgbClr val="FF0000"/>
                </a:solidFill>
              </a:rPr>
              <a:t>downshifting</a:t>
            </a:r>
            <a:r>
              <a:rPr lang="pt-BR" b="1" dirty="0">
                <a:solidFill>
                  <a:srgbClr val="FF0000"/>
                </a:solidFill>
              </a:rPr>
              <a:t>, como conceito, embora tenha muitos pontos comuns com a simplicidade voluntária, é um outro conceito.</a:t>
            </a:r>
            <a:br>
              <a:rPr lang="pt-BR" b="1" dirty="0">
                <a:solidFill>
                  <a:srgbClr val="FF0000"/>
                </a:solidFill>
              </a:rPr>
            </a:br>
            <a:endParaRPr lang="pt-BR" b="1"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00108"/>
          </a:xfrm>
        </p:spPr>
        <p:txBody>
          <a:bodyPr/>
          <a:lstStyle/>
          <a:p>
            <a:r>
              <a:rPr lang="pt-BR" dirty="0"/>
              <a:t>O </a:t>
            </a:r>
            <a:r>
              <a:rPr lang="pt-BR" b="1" dirty="0"/>
              <a:t>utilitarismo</a:t>
            </a:r>
            <a:endParaRPr lang="pt-BR" dirty="0"/>
          </a:p>
        </p:txBody>
      </p:sp>
      <p:sp>
        <p:nvSpPr>
          <p:cNvPr id="3" name="Espaço Reservado para Conteúdo 2"/>
          <p:cNvSpPr>
            <a:spLocks noGrp="1"/>
          </p:cNvSpPr>
          <p:nvPr>
            <p:ph idx="1"/>
          </p:nvPr>
        </p:nvSpPr>
        <p:spPr>
          <a:xfrm>
            <a:off x="457200" y="1000108"/>
            <a:ext cx="8229600" cy="585789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pt-BR" dirty="0">
                <a:solidFill>
                  <a:schemeClr val="tx1"/>
                </a:solidFill>
              </a:rPr>
              <a:t> é uma doutrina ética defendida principalmente por Jeremy </a:t>
            </a:r>
            <a:r>
              <a:rPr lang="pt-BR" dirty="0" err="1">
                <a:solidFill>
                  <a:schemeClr val="tx1"/>
                </a:solidFill>
              </a:rPr>
              <a:t>Bentham</a:t>
            </a:r>
            <a:r>
              <a:rPr lang="pt-BR" dirty="0">
                <a:solidFill>
                  <a:schemeClr val="tx1"/>
                </a:solidFill>
              </a:rPr>
              <a:t> e John Stuart Mill que afirma que as ações são boas quando tendem a promover a felicidade e más quando tendem a promover o oposto da felicidade.</a:t>
            </a:r>
            <a:endParaRPr lang="pt-BR" baseline="30000" dirty="0">
              <a:solidFill>
                <a:schemeClr val="tx1"/>
              </a:solidFill>
            </a:endParaRPr>
          </a:p>
          <a:p>
            <a:r>
              <a:rPr lang="pt-BR" dirty="0">
                <a:solidFill>
                  <a:schemeClr val="tx1"/>
                </a:solidFill>
              </a:rPr>
              <a:t>Filosoficamente, pode-se resumir a doutrina utilitarista pela frase: </a:t>
            </a:r>
            <a:r>
              <a:rPr lang="pt-BR" i="1" dirty="0">
                <a:solidFill>
                  <a:schemeClr val="tx1"/>
                </a:solidFill>
              </a:rPr>
              <a:t>Agir sempre de forma a produzir a maior quantidade de bem-estar</a:t>
            </a:r>
            <a:r>
              <a:rPr lang="pt-BR" dirty="0">
                <a:solidFill>
                  <a:schemeClr val="tx1"/>
                </a:solidFill>
              </a:rPr>
              <a:t> (</a:t>
            </a:r>
            <a:r>
              <a:rPr lang="pt-BR" i="1" dirty="0">
                <a:solidFill>
                  <a:schemeClr val="tx1"/>
                </a:solidFill>
              </a:rPr>
              <a:t>Princípio do bem-estar máximo</a:t>
            </a:r>
            <a:r>
              <a:rPr lang="pt-BR" dirty="0">
                <a:solidFill>
                  <a:schemeClr val="tx1"/>
                </a:solidFill>
              </a:rPr>
              <a:t>).</a:t>
            </a:r>
          </a:p>
          <a:p>
            <a:r>
              <a:rPr lang="pt-BR" dirty="0">
                <a:solidFill>
                  <a:schemeClr val="tx1"/>
                </a:solidFill>
              </a:rPr>
              <a:t>Trata-se então de uma moral eudemonista, mas que, ao contrário do egoísmo, insiste no fato de que devemos considerar o bem-estar de todos e não o de uma única pessoa.</a:t>
            </a:r>
          </a:p>
          <a:p>
            <a:endParaRPr lang="pt-BR"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71546"/>
          </a:xfrm>
        </p:spPr>
        <p:style>
          <a:lnRef idx="3">
            <a:schemeClr val="lt1"/>
          </a:lnRef>
          <a:fillRef idx="1">
            <a:schemeClr val="accent2"/>
          </a:fillRef>
          <a:effectRef idx="1">
            <a:schemeClr val="accent2"/>
          </a:effectRef>
          <a:fontRef idx="minor">
            <a:schemeClr val="lt1"/>
          </a:fontRef>
        </p:style>
        <p:txBody>
          <a:bodyPr/>
          <a:lstStyle/>
          <a:p>
            <a:r>
              <a:rPr lang="pt-BR" dirty="0">
                <a:solidFill>
                  <a:srgbClr val="C00000"/>
                </a:solidFill>
              </a:rPr>
              <a:t>O </a:t>
            </a:r>
            <a:r>
              <a:rPr lang="pt-BR" b="1" dirty="0">
                <a:solidFill>
                  <a:srgbClr val="C00000"/>
                </a:solidFill>
              </a:rPr>
              <a:t>utilitarismo</a:t>
            </a:r>
            <a:endParaRPr lang="pt-BR" dirty="0">
              <a:solidFill>
                <a:srgbClr val="C00000"/>
              </a:solidFill>
            </a:endParaRPr>
          </a:p>
        </p:txBody>
      </p:sp>
      <p:sp>
        <p:nvSpPr>
          <p:cNvPr id="3" name="Espaço Reservado para Conteúdo 2"/>
          <p:cNvSpPr>
            <a:spLocks noGrp="1"/>
          </p:cNvSpPr>
          <p:nvPr>
            <p:ph idx="1"/>
          </p:nvPr>
        </p:nvSpPr>
        <p:spPr>
          <a:xfrm>
            <a:off x="0" y="1142984"/>
            <a:ext cx="9144000" cy="5715016"/>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pt-BR" dirty="0">
                <a:solidFill>
                  <a:srgbClr val="C00000"/>
                </a:solidFill>
              </a:rPr>
              <a:t>Antes de quaisquer outros, foram Jeremy </a:t>
            </a:r>
            <a:r>
              <a:rPr lang="pt-BR" dirty="0" err="1">
                <a:solidFill>
                  <a:srgbClr val="C00000"/>
                </a:solidFill>
              </a:rPr>
              <a:t>Bentham</a:t>
            </a:r>
            <a:r>
              <a:rPr lang="pt-BR" dirty="0">
                <a:solidFill>
                  <a:srgbClr val="C00000"/>
                </a:solidFill>
              </a:rPr>
              <a:t> (1748-1832) e John Stuart Mill (1806-1873) que sistematizaram o </a:t>
            </a:r>
            <a:r>
              <a:rPr lang="pt-BR" b="1" dirty="0">
                <a:solidFill>
                  <a:srgbClr val="C00000"/>
                </a:solidFill>
              </a:rPr>
              <a:t>princípio da utilidade</a:t>
            </a:r>
            <a:r>
              <a:rPr lang="pt-BR" dirty="0">
                <a:solidFill>
                  <a:srgbClr val="C00000"/>
                </a:solidFill>
              </a:rPr>
              <a:t> e conseguiram aplicá-lo a questões concretas – sistema político, legislação, justiça, política econômica, liberdade sexual, emancipação feminina, etc.</a:t>
            </a:r>
          </a:p>
          <a:p>
            <a:r>
              <a:rPr lang="pt-BR" dirty="0">
                <a:solidFill>
                  <a:srgbClr val="C00000"/>
                </a:solidFill>
              </a:rPr>
              <a:t>Em Economia, o utilitarismo pode ser entendido como um princípio ético no qual o que determina se uma decisão ou ação é correta, é o benefício intrínseco exercido à coletividade, ou seja quanto maior o benefício, tanto melhor a decisão ou ação será.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285860"/>
          </a:xfrm>
        </p:spPr>
        <p:style>
          <a:lnRef idx="2">
            <a:schemeClr val="dk1"/>
          </a:lnRef>
          <a:fillRef idx="1">
            <a:schemeClr val="lt1"/>
          </a:fillRef>
          <a:effectRef idx="0">
            <a:schemeClr val="dk1"/>
          </a:effectRef>
          <a:fontRef idx="minor">
            <a:schemeClr val="dk1"/>
          </a:fontRef>
        </p:style>
        <p:txBody>
          <a:bodyPr>
            <a:normAutofit/>
          </a:bodyPr>
          <a:lstStyle/>
          <a:p>
            <a:r>
              <a:rPr lang="pt-BR" sz="2800" dirty="0"/>
              <a:t>O</a:t>
            </a:r>
            <a:r>
              <a:rPr lang="pt-BR" sz="2800" i="1" dirty="0"/>
              <a:t> </a:t>
            </a:r>
            <a:r>
              <a:rPr lang="pt-BR" sz="2800" b="1" i="1" dirty="0"/>
              <a:t>homo </a:t>
            </a:r>
            <a:r>
              <a:rPr lang="pt-BR" sz="2800" b="1" i="1" dirty="0" err="1"/>
              <a:t>economicus</a:t>
            </a:r>
            <a:r>
              <a:rPr lang="pt-BR" sz="2800" i="1" dirty="0"/>
              <a:t> (homem econômico), </a:t>
            </a:r>
            <a:r>
              <a:rPr lang="pt-BR" sz="2800" b="1" dirty="0" err="1"/>
              <a:t>Econ</a:t>
            </a:r>
            <a:r>
              <a:rPr lang="pt-BR" sz="2800" dirty="0"/>
              <a:t>, </a:t>
            </a:r>
            <a:r>
              <a:rPr lang="pt-BR" sz="2800" b="1" dirty="0"/>
              <a:t>ator racional</a:t>
            </a:r>
            <a:r>
              <a:rPr lang="pt-BR" sz="2800" dirty="0"/>
              <a:t> ou </a:t>
            </a:r>
            <a:r>
              <a:rPr lang="pt-BR" sz="2800" b="1" dirty="0" err="1"/>
              <a:t>maximizador</a:t>
            </a:r>
            <a:r>
              <a:rPr lang="pt-BR" sz="2800" b="1" dirty="0"/>
              <a:t> racional</a:t>
            </a:r>
            <a:endParaRPr lang="pt-BR" sz="2800" dirty="0"/>
          </a:p>
        </p:txBody>
      </p:sp>
      <p:sp>
        <p:nvSpPr>
          <p:cNvPr id="3" name="Espaço Reservado para Conteúdo 2"/>
          <p:cNvSpPr>
            <a:spLocks noGrp="1"/>
          </p:cNvSpPr>
          <p:nvPr>
            <p:ph idx="1"/>
          </p:nvPr>
        </p:nvSpPr>
        <p:spPr>
          <a:xfrm>
            <a:off x="142844" y="1428736"/>
            <a:ext cx="8858312" cy="542926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pt-BR" dirty="0"/>
              <a:t>É um ser humano fictício formulado seguindo o conselho dos economistas.</a:t>
            </a:r>
          </a:p>
          <a:p>
            <a:r>
              <a:rPr lang="pt-BR" dirty="0"/>
              <a:t>Eles afirmam que o </a:t>
            </a:r>
            <a:r>
              <a:rPr lang="pt-BR" i="1" dirty="0"/>
              <a:t>homo </a:t>
            </a:r>
            <a:r>
              <a:rPr lang="pt-BR" i="1" dirty="0" err="1"/>
              <a:t>economicus</a:t>
            </a:r>
            <a:r>
              <a:rPr lang="pt-BR" dirty="0"/>
              <a:t> é necessário para seguir os procedimentos científicos do século XIX que aconselhavam a </a:t>
            </a:r>
            <a:r>
              <a:rPr lang="pt-BR" b="1" dirty="0">
                <a:solidFill>
                  <a:srgbClr val="C00000"/>
                </a:solidFill>
              </a:rPr>
              <a:t>fragmentação</a:t>
            </a:r>
            <a:r>
              <a:rPr lang="pt-BR" dirty="0">
                <a:solidFill>
                  <a:srgbClr val="C00000"/>
                </a:solidFill>
              </a:rPr>
              <a:t> do </a:t>
            </a:r>
            <a:r>
              <a:rPr lang="pt-BR" b="1" dirty="0">
                <a:solidFill>
                  <a:srgbClr val="C00000"/>
                </a:solidFill>
              </a:rPr>
              <a:t>objeto</a:t>
            </a:r>
            <a:r>
              <a:rPr lang="pt-BR" dirty="0">
                <a:solidFill>
                  <a:srgbClr val="C00000"/>
                </a:solidFill>
              </a:rPr>
              <a:t> </a:t>
            </a:r>
            <a:r>
              <a:rPr lang="pt-BR" dirty="0"/>
              <a:t>de </a:t>
            </a:r>
            <a:r>
              <a:rPr lang="pt-BR" b="1" dirty="0">
                <a:solidFill>
                  <a:srgbClr val="C00000"/>
                </a:solidFill>
              </a:rPr>
              <a:t>pesquisa</a:t>
            </a:r>
            <a:r>
              <a:rPr lang="pt-BR" dirty="0"/>
              <a:t> para fins de investigação analítica.</a:t>
            </a:r>
          </a:p>
          <a:p>
            <a:r>
              <a:rPr lang="pt-BR" dirty="0"/>
              <a:t>Os economistas assumiram que o estudo das ações econômicas do homem poderia ser feito abstraindo-se as outras </a:t>
            </a:r>
            <a:r>
              <a:rPr lang="pt-BR" b="1" dirty="0">
                <a:solidFill>
                  <a:schemeClr val="tx2"/>
                </a:solidFill>
              </a:rPr>
              <a:t>dimensões</a:t>
            </a:r>
            <a:r>
              <a:rPr lang="pt-BR" dirty="0"/>
              <a:t> </a:t>
            </a:r>
            <a:r>
              <a:rPr lang="pt-BR" b="1" dirty="0">
                <a:solidFill>
                  <a:schemeClr val="tx2"/>
                </a:solidFill>
              </a:rPr>
              <a:t>culturais do comportamento humano: dimensões morais, éticas, religiosas, políticas, etc., </a:t>
            </a:r>
            <a:r>
              <a:rPr lang="pt-BR" dirty="0"/>
              <a:t>e concentraram seu interesse naquilo que eles identificaram como as duas funções elementares exercidas por todo e qualquer indivíduo : o </a:t>
            </a:r>
            <a:r>
              <a:rPr lang="pt-BR" dirty="0">
                <a:solidFill>
                  <a:schemeClr val="accent2"/>
                </a:solidFill>
              </a:rPr>
              <a:t>consumo</a:t>
            </a:r>
            <a:r>
              <a:rPr lang="pt-BR" dirty="0"/>
              <a:t> e a </a:t>
            </a:r>
            <a:r>
              <a:rPr lang="pt-BR" dirty="0">
                <a:solidFill>
                  <a:schemeClr val="accent2"/>
                </a:solidFill>
              </a:rPr>
              <a:t>produção,</a:t>
            </a:r>
            <a:r>
              <a:rPr lang="pt-BR" dirty="0"/>
              <a:t> </a:t>
            </a:r>
            <a:r>
              <a:rPr lang="pt-BR" b="1" dirty="0"/>
              <a:t>ignorando completamente qualquer outra parte da vida de seres humanos reais</a:t>
            </a:r>
            <a:r>
              <a:rPr lang="pt-BR" dirty="0"/>
              <a:t>. </a:t>
            </a:r>
          </a:p>
          <a:p>
            <a:r>
              <a:rPr lang="pt-BR" b="1" dirty="0">
                <a:solidFill>
                  <a:srgbClr val="FF0000"/>
                </a:solidFill>
              </a:rPr>
              <a:t>Portanto, o </a:t>
            </a:r>
            <a:r>
              <a:rPr lang="pt-BR" b="1" i="1" dirty="0">
                <a:solidFill>
                  <a:srgbClr val="FF0000"/>
                </a:solidFill>
              </a:rPr>
              <a:t>homo </a:t>
            </a:r>
            <a:r>
              <a:rPr lang="pt-BR" b="1" i="1" dirty="0" err="1">
                <a:solidFill>
                  <a:srgbClr val="FF0000"/>
                </a:solidFill>
              </a:rPr>
              <a:t>economicus</a:t>
            </a:r>
            <a:r>
              <a:rPr lang="pt-BR" b="1" dirty="0">
                <a:solidFill>
                  <a:srgbClr val="FF0000"/>
                </a:solidFill>
              </a:rPr>
              <a:t> nada mais é do que um pedaço de ser humano, um fragmento, um resto, a sua parcela que apenas produz e consome, segundo "leis" deduzidas da observação, cujo único critério de verdade apoiava-se na evidência.</a:t>
            </a:r>
          </a:p>
          <a:p>
            <a:pPr>
              <a:buNone/>
            </a:pPr>
            <a:endParaRPr lang="pt-B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pt-BR" dirty="0"/>
              <a:t> </a:t>
            </a:r>
            <a:r>
              <a:rPr lang="pt-BR" b="1" dirty="0"/>
              <a:t>Princípio da utilidade</a:t>
            </a:r>
            <a:r>
              <a:rPr lang="pt-BR" dirty="0"/>
              <a:t> (felicidade) </a:t>
            </a:r>
          </a:p>
        </p:txBody>
      </p:sp>
      <p:sp>
        <p:nvSpPr>
          <p:cNvPr id="3" name="Espaço Reservado para Conteúdo 2"/>
          <p:cNvSpPr>
            <a:spLocks noGrp="1"/>
          </p:cNvSpPr>
          <p:nvPr>
            <p:ph idx="1"/>
          </p:nvPr>
        </p:nvSpPr>
        <p:spPr>
          <a:xfrm>
            <a:off x="457200" y="1600200"/>
            <a:ext cx="8229600" cy="4972072"/>
          </a:xfrm>
        </p:spPr>
        <p:style>
          <a:lnRef idx="2">
            <a:schemeClr val="accent1">
              <a:shade val="50000"/>
            </a:schemeClr>
          </a:lnRef>
          <a:fillRef idx="1">
            <a:schemeClr val="accent1"/>
          </a:fillRef>
          <a:effectRef idx="0">
            <a:schemeClr val="accent1"/>
          </a:effectRef>
          <a:fontRef idx="minor">
            <a:schemeClr val="lt1"/>
          </a:fontRef>
        </p:style>
        <p:txBody>
          <a:bodyPr/>
          <a:lstStyle/>
          <a:p>
            <a:pPr>
              <a:buNone/>
            </a:pPr>
            <a:endParaRPr lang="pt-BR" dirty="0"/>
          </a:p>
          <a:p>
            <a:pPr algn="ctr">
              <a:buNone/>
            </a:pPr>
            <a:r>
              <a:rPr lang="pt-BR" dirty="0"/>
              <a:t>Jeremy </a:t>
            </a:r>
            <a:r>
              <a:rPr lang="pt-BR" dirty="0" err="1"/>
              <a:t>Bentham</a:t>
            </a:r>
            <a:r>
              <a:rPr lang="pt-BR" dirty="0"/>
              <a:t> afirma que a natureza colocou o gênero humano sob o domínio de dois senhores soberanos: a dor e o prazer e que somente a eles compete apontar o que devemos fazer, bem como determinar o que na realidade faremos.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pt-BR" dirty="0">
                <a:solidFill>
                  <a:schemeClr val="accent2"/>
                </a:solidFill>
                <a:latin typeface="Blackadder ITC" pitchFamily="82" charset="0"/>
              </a:rPr>
              <a:t>A </a:t>
            </a:r>
            <a:r>
              <a:rPr lang="pt-BR" b="1" dirty="0">
                <a:solidFill>
                  <a:schemeClr val="accent2"/>
                </a:solidFill>
                <a:latin typeface="Blackadder ITC" pitchFamily="82" charset="0"/>
              </a:rPr>
              <a:t>pegada ecológica</a:t>
            </a:r>
            <a:endParaRPr lang="pt-BR" dirty="0">
              <a:solidFill>
                <a:schemeClr val="accent2"/>
              </a:solidFill>
              <a:latin typeface="Blackadder ITC" pitchFamily="82" charset="0"/>
            </a:endParaRPr>
          </a:p>
        </p:txBody>
      </p:sp>
      <p:sp>
        <p:nvSpPr>
          <p:cNvPr id="3" name="Espaço Reservado para Conteúdo 2"/>
          <p:cNvSpPr>
            <a:spLocks noGrp="1"/>
          </p:cNvSpPr>
          <p:nvPr>
            <p:ph idx="1"/>
          </p:nvPr>
        </p:nvSpPr>
        <p:spPr>
          <a:xfrm>
            <a:off x="0" y="1142984"/>
            <a:ext cx="9001156" cy="5715016"/>
          </a:xfrm>
        </p:spPr>
        <p:txBody>
          <a:bodyPr>
            <a:normAutofit fontScale="77500" lnSpcReduction="20000"/>
          </a:bodyPr>
          <a:lstStyle/>
          <a:p>
            <a:r>
              <a:rPr lang="pt-BR" dirty="0"/>
              <a:t>Está ligada à crescente demanda mundial por bens de consumo, que coloca em risco os principais recursos naturais do planeta. </a:t>
            </a:r>
          </a:p>
          <a:p>
            <a:r>
              <a:rPr lang="pt-BR" dirty="0"/>
              <a:t>Muitas vezes a indústria e os consumidores não estão plenamente conscientes do nível do impacto que essa exigência pode causar no equilíbrio </a:t>
            </a:r>
            <a:r>
              <a:rPr lang="pt-BR" b="1" dirty="0"/>
              <a:t>ambiental</a:t>
            </a:r>
            <a:r>
              <a:rPr lang="pt-BR" dirty="0"/>
              <a:t>. </a:t>
            </a:r>
          </a:p>
          <a:p>
            <a:r>
              <a:rPr lang="pt-BR" dirty="0"/>
              <a:t>Em outras palavras, quando um empresário decide abrir uma fábrica de sapatos, por exemplo, ele vai gastar certas quantidades de recursos naturais para que o produto final possa ser vendido. </a:t>
            </a:r>
          </a:p>
          <a:p>
            <a:r>
              <a:rPr lang="pt-BR" dirty="0"/>
              <a:t>E o consumidor que precisa de um novo par de sapatos vai adquirir o produto. </a:t>
            </a:r>
          </a:p>
          <a:p>
            <a:r>
              <a:rPr lang="pt-BR" dirty="0"/>
              <a:t>Mas nenhuma das partes sabe ao certo qual foi a demanda </a:t>
            </a:r>
            <a:r>
              <a:rPr lang="pt-BR" b="1" dirty="0"/>
              <a:t>ecológica</a:t>
            </a:r>
            <a:r>
              <a:rPr lang="pt-BR" dirty="0"/>
              <a:t> que o objeto causou na natureza. </a:t>
            </a:r>
          </a:p>
          <a:p>
            <a:r>
              <a:rPr lang="pt-BR" dirty="0"/>
              <a:t>Essa falta de informação complica a elaboração de políticas públicas e contribui para a sobrecarga ecológica do planeta.</a:t>
            </a:r>
          </a:p>
          <a:p>
            <a:pPr>
              <a:buNone/>
            </a:pPr>
            <a:endParaRPr lang="pt-B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Primeiras discussões sobre pegada ecológica</a:t>
            </a:r>
          </a:p>
        </p:txBody>
      </p:sp>
      <p:sp>
        <p:nvSpPr>
          <p:cNvPr id="3" name="Espaço Reservado para Conteúdo 2"/>
          <p:cNvSpPr>
            <a:spLocks noGrp="1"/>
          </p:cNvSpPr>
          <p:nvPr>
            <p:ph idx="1"/>
          </p:nvPr>
        </p:nvSpPr>
        <p:spPr>
          <a:xfrm>
            <a:off x="457200" y="1600200"/>
            <a:ext cx="8229600" cy="5043510"/>
          </a:xfrm>
        </p:spPr>
        <p:style>
          <a:lnRef idx="2">
            <a:schemeClr val="accent1"/>
          </a:lnRef>
          <a:fillRef idx="1">
            <a:schemeClr val="lt1"/>
          </a:fillRef>
          <a:effectRef idx="0">
            <a:schemeClr val="accent1"/>
          </a:effectRef>
          <a:fontRef idx="minor">
            <a:schemeClr val="dk1"/>
          </a:fontRef>
        </p:style>
        <p:txBody>
          <a:bodyPr>
            <a:normAutofit/>
          </a:bodyPr>
          <a:lstStyle/>
          <a:p>
            <a:r>
              <a:rPr lang="pt-BR" dirty="0"/>
              <a:t>A questão chave para a formulação da tal </a:t>
            </a:r>
            <a:r>
              <a:rPr lang="pt-BR" b="1" dirty="0"/>
              <a:t>pegada ecológica</a:t>
            </a:r>
            <a:r>
              <a:rPr lang="pt-BR" dirty="0"/>
              <a:t> é: qual a quantidade de recursos naturais utilizada para mantermos a população mundial vestida, alimentada, hidratada e atualizada com os mais inovadores bens de consumo? Outra questão complementar importante é: como saber se o consumo humano esta dentro da </a:t>
            </a:r>
            <a:r>
              <a:rPr lang="pt-BR" dirty="0" err="1"/>
              <a:t>biocapacidade</a:t>
            </a:r>
            <a:r>
              <a:rPr lang="pt-BR" dirty="0"/>
              <a:t> do planeta?</a:t>
            </a:r>
          </a:p>
          <a:p>
            <a:pPr>
              <a:buNone/>
            </a:pPr>
            <a:endParaRPr lang="pt-B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142852"/>
            <a:ext cx="8858312" cy="6572296"/>
          </a:xfrm>
        </p:spPr>
        <p:style>
          <a:lnRef idx="2">
            <a:schemeClr val="dk1"/>
          </a:lnRef>
          <a:fillRef idx="1">
            <a:schemeClr val="lt1"/>
          </a:fillRef>
          <a:effectRef idx="0">
            <a:schemeClr val="dk1"/>
          </a:effectRef>
          <a:fontRef idx="minor">
            <a:schemeClr val="dk1"/>
          </a:fontRef>
        </p:style>
        <p:txBody>
          <a:bodyPr/>
          <a:lstStyle/>
          <a:p>
            <a:endParaRPr lang="pt-BR" dirty="0"/>
          </a:p>
        </p:txBody>
      </p:sp>
      <p:sp>
        <p:nvSpPr>
          <p:cNvPr id="3" name="Espaço Reservado para Conteúdo 2"/>
          <p:cNvSpPr>
            <a:spLocks noGrp="1"/>
          </p:cNvSpPr>
          <p:nvPr>
            <p:ph idx="1"/>
          </p:nvPr>
        </p:nvSpPr>
        <p:spPr>
          <a:xfrm>
            <a:off x="457200" y="428604"/>
            <a:ext cx="8229600" cy="614366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pt-BR" b="1" dirty="0">
                <a:solidFill>
                  <a:schemeClr val="tx2"/>
                </a:solidFill>
              </a:rPr>
              <a:t>As sociedades ocidentais, dependentes do consumo supérfluo, em geral não percebem a progressiva perda de riquezas como a qualidade de vida e subestimam a reação das populações excluídas - a exemplo da violência nas periferias e o ressentimento em relação ao ocidente, por parte dos países que não apresentam o padrão de desenvolvimento econômico ocidental.</a:t>
            </a:r>
          </a:p>
          <a:p>
            <a:r>
              <a:rPr lang="pt-BR" b="1" dirty="0">
                <a:solidFill>
                  <a:schemeClr val="tx2"/>
                </a:solidFill>
              </a:rPr>
              <a:t>Para os teóricos do</a:t>
            </a:r>
            <a:r>
              <a:rPr lang="pt-BR" b="1" dirty="0">
                <a:solidFill>
                  <a:schemeClr val="accent2"/>
                </a:solidFill>
              </a:rPr>
              <a:t> decrescimento sustentável</a:t>
            </a:r>
            <a:r>
              <a:rPr lang="pt-BR" b="1" dirty="0">
                <a:solidFill>
                  <a:schemeClr val="tx2"/>
                </a:solidFill>
              </a:rPr>
              <a:t> o PIB é uma medida apenas parcial da riqueza e, se pretende restabelecer toda a variedade de riquezas possíveis, é preciso deixar de utilizá-lo como bússola. </a:t>
            </a:r>
          </a:p>
          <a:p>
            <a:r>
              <a:rPr lang="pt-BR" b="1" dirty="0">
                <a:solidFill>
                  <a:schemeClr val="tx2"/>
                </a:solidFill>
              </a:rPr>
              <a:t>Neste sentido, defendem a utilização de outros indicadores tais como IDH, a "pegada ecológica" e o Índice de Saúde Social.</a:t>
            </a:r>
          </a:p>
          <a:p>
            <a:pPr>
              <a:buNone/>
            </a:pPr>
            <a:endParaRPr lang="pt-BR" dirty="0"/>
          </a:p>
          <a:p>
            <a:endParaRPr lang="pt-B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11156"/>
          </a:xfrm>
        </p:spPr>
        <p:txBody>
          <a:bodyPr>
            <a:normAutofit fontScale="90000"/>
          </a:bodyPr>
          <a:lstStyle/>
          <a:p>
            <a:r>
              <a:rPr lang="pt-BR" b="1" dirty="0"/>
              <a:t>Pegada ambiental</a:t>
            </a:r>
            <a:endParaRPr lang="pt-BR" dirty="0"/>
          </a:p>
        </p:txBody>
      </p:sp>
      <p:sp>
        <p:nvSpPr>
          <p:cNvPr id="3" name="Espaço Reservado para Conteúdo 2"/>
          <p:cNvSpPr>
            <a:spLocks noGrp="1"/>
          </p:cNvSpPr>
          <p:nvPr>
            <p:ph idx="1"/>
          </p:nvPr>
        </p:nvSpPr>
        <p:spPr>
          <a:xfrm>
            <a:off x="457200" y="1000108"/>
            <a:ext cx="8229600" cy="5643602"/>
          </a:xfrm>
        </p:spPr>
        <p:style>
          <a:lnRef idx="2">
            <a:schemeClr val="dk1"/>
          </a:lnRef>
          <a:fillRef idx="1">
            <a:schemeClr val="lt1"/>
          </a:fillRef>
          <a:effectRef idx="0">
            <a:schemeClr val="dk1"/>
          </a:effectRef>
          <a:fontRef idx="minor">
            <a:schemeClr val="dk1"/>
          </a:fontRef>
        </p:style>
        <p:txBody>
          <a:bodyPr>
            <a:normAutofit/>
          </a:bodyPr>
          <a:lstStyle/>
          <a:p>
            <a:r>
              <a:rPr lang="pt-BR" dirty="0"/>
              <a:t>Uma grande contribuição para a análise desses problemas foi dada por William </a:t>
            </a:r>
            <a:r>
              <a:rPr lang="pt-BR" dirty="0" err="1"/>
              <a:t>Rees</a:t>
            </a:r>
            <a:r>
              <a:rPr lang="pt-BR" dirty="0"/>
              <a:t> e </a:t>
            </a:r>
            <a:r>
              <a:rPr lang="pt-BR" dirty="0" err="1"/>
              <a:t>Mathis</a:t>
            </a:r>
            <a:r>
              <a:rPr lang="pt-BR" dirty="0"/>
              <a:t> </a:t>
            </a:r>
            <a:r>
              <a:rPr lang="pt-BR" dirty="0" err="1"/>
              <a:t>Wackernagel</a:t>
            </a:r>
            <a:r>
              <a:rPr lang="pt-BR" dirty="0"/>
              <a:t>, ambos da </a:t>
            </a:r>
            <a:r>
              <a:rPr lang="pt-BR" i="1" dirty="0"/>
              <a:t>Global </a:t>
            </a:r>
            <a:r>
              <a:rPr lang="pt-BR" i="1" dirty="0" err="1"/>
              <a:t>Footprint</a:t>
            </a:r>
            <a:r>
              <a:rPr lang="pt-BR" i="1" dirty="0"/>
              <a:t> Network (GFN)</a:t>
            </a:r>
            <a:r>
              <a:rPr lang="pt-BR" dirty="0"/>
              <a:t>, em 1993, ao definirem o conceito de “</a:t>
            </a:r>
            <a:r>
              <a:rPr lang="pt-BR" b="1" dirty="0"/>
              <a:t>pegada ambiental</a:t>
            </a:r>
            <a:r>
              <a:rPr lang="pt-BR" dirty="0"/>
              <a:t>”, </a:t>
            </a:r>
            <a:r>
              <a:rPr lang="pt-BR" b="1" dirty="0">
                <a:solidFill>
                  <a:schemeClr val="accent2"/>
                </a:solidFill>
              </a:rPr>
              <a:t>ferramenta utilizada para medir os impactos do consumo humano sobre os recursos naturais. </a:t>
            </a:r>
          </a:p>
          <a:p>
            <a:r>
              <a:rPr lang="pt-BR" b="1" dirty="0">
                <a:solidFill>
                  <a:schemeClr val="accent2"/>
                </a:solidFill>
              </a:rPr>
              <a:t>Com esta ferramenta, podemos medir os rastros ambientais de uma pessoa, cidade, região, pais e de toda a humanidade</a:t>
            </a:r>
            <a:r>
              <a:rPr lang="pt-BR" dirty="0"/>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lstStyle/>
          <a:p>
            <a:endParaRPr lang="pt-BR" dirty="0"/>
          </a:p>
        </p:txBody>
      </p:sp>
      <p:sp>
        <p:nvSpPr>
          <p:cNvPr id="3" name="Espaço Reservado para Conteúdo 2"/>
          <p:cNvSpPr>
            <a:spLocks noGrp="1"/>
          </p:cNvSpPr>
          <p:nvPr>
            <p:ph idx="1"/>
          </p:nvPr>
        </p:nvSpPr>
        <p:spPr>
          <a:xfrm>
            <a:off x="457200" y="714356"/>
            <a:ext cx="8229600" cy="6000792"/>
          </a:xfrm>
        </p:spPr>
        <p:style>
          <a:lnRef idx="2">
            <a:schemeClr val="accent1"/>
          </a:lnRef>
          <a:fillRef idx="1">
            <a:schemeClr val="lt1"/>
          </a:fillRef>
          <a:effectRef idx="0">
            <a:schemeClr val="accent1"/>
          </a:effectRef>
          <a:fontRef idx="minor">
            <a:schemeClr val="dk1"/>
          </a:fontRef>
        </p:style>
        <p:txBody>
          <a:bodyPr>
            <a:normAutofit/>
          </a:bodyPr>
          <a:lstStyle/>
          <a:p>
            <a:r>
              <a:rPr lang="pt-BR" b="1" dirty="0">
                <a:solidFill>
                  <a:schemeClr val="tx2"/>
                </a:solidFill>
              </a:rPr>
              <a:t>O desenvolvimento não pode ser sustentável, uma vez que o aumento constante da produção de bens e serviços também provoca aumento do consumo de recursos naturais, acelerando portanto o seu esgotamento - lembrando que 20% da população mundial já consomem 85% dos recursos naturais.</a:t>
            </a:r>
          </a:p>
          <a:p>
            <a:r>
              <a:rPr lang="pt-BR" b="1" dirty="0">
                <a:solidFill>
                  <a:schemeClr val="tx2"/>
                </a:solidFill>
              </a:rPr>
              <a:t>Qual sua opinião?</a:t>
            </a:r>
          </a:p>
          <a:p>
            <a:endParaRPr lang="pt-BR" dirty="0"/>
          </a:p>
          <a:p>
            <a:endParaRPr lang="pt-B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pt-BR" dirty="0"/>
              <a:t>• </a:t>
            </a:r>
            <a:r>
              <a:rPr lang="pt-BR" b="1" dirty="0"/>
              <a:t>Desmaterialização da Economia</a:t>
            </a:r>
            <a:endParaRPr lang="pt-BR" dirty="0"/>
          </a:p>
        </p:txBody>
      </p:sp>
      <p:sp>
        <p:nvSpPr>
          <p:cNvPr id="3" name="Espaço Reservado para Conteúdo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pt-BR" dirty="0"/>
              <a:t> – substituir produtos e processos físicos ou viagens por alternativas virtuais, como vídeo-conferência ou comércio on-line.</a:t>
            </a:r>
          </a:p>
          <a:p>
            <a:r>
              <a:rPr lang="pt-BR" dirty="0"/>
              <a:t>Abatimento de emissões:  22.1 </a:t>
            </a:r>
            <a:r>
              <a:rPr lang="pt-BR" dirty="0" err="1"/>
              <a:t>Mt</a:t>
            </a:r>
            <a:r>
              <a:rPr lang="pt-BR" dirty="0"/>
              <a:t> CO2. Redução de custos: €14.1 bilhões até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pt-BR" dirty="0"/>
              <a:t>Característica do Paradigma Clássico? Qual ?</a:t>
            </a:r>
          </a:p>
        </p:txBody>
      </p:sp>
      <p:sp>
        <p:nvSpPr>
          <p:cNvPr id="3" name="Espaço Reservado para Conteúdo 2"/>
          <p:cNvSpPr>
            <a:spLocks noGrp="1"/>
          </p:cNvSpPr>
          <p:nvPr>
            <p:ph idx="1"/>
          </p:nvPr>
        </p:nvSpPr>
        <p:spPr>
          <a:xfrm>
            <a:off x="457200" y="1643050"/>
            <a:ext cx="8229600" cy="5043510"/>
          </a:xfrm>
        </p:spPr>
        <p:style>
          <a:lnRef idx="1">
            <a:schemeClr val="accent2"/>
          </a:lnRef>
          <a:fillRef idx="2">
            <a:schemeClr val="accent2"/>
          </a:fillRef>
          <a:effectRef idx="1">
            <a:schemeClr val="accent2"/>
          </a:effectRef>
          <a:fontRef idx="minor">
            <a:schemeClr val="dk1"/>
          </a:fontRef>
        </p:style>
        <p:txBody>
          <a:bodyPr/>
          <a:lstStyle/>
          <a:p>
            <a:endParaRPr lang="pt-BR" dirty="0"/>
          </a:p>
          <a:p>
            <a:endParaRPr lang="pt-BR" dirty="0"/>
          </a:p>
          <a:p>
            <a:endParaRPr lang="pt-BR" dirty="0"/>
          </a:p>
          <a:p>
            <a:r>
              <a:rPr lang="pt-BR" dirty="0"/>
              <a:t>Característica do Paradigma Clássico, por quê?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2594"/>
          </a:xfrm>
        </p:spPr>
        <p:txBody>
          <a:bodyPr>
            <a:normAutofit fontScale="90000"/>
          </a:bodyPr>
          <a:lstStyle/>
          <a:p>
            <a:br>
              <a:rPr lang="pt-BR" b="1"/>
            </a:br>
            <a:r>
              <a:rPr lang="pt-BR" b="1"/>
              <a:t>Relatório </a:t>
            </a:r>
            <a:r>
              <a:rPr lang="pt-BR" b="1" dirty="0" err="1"/>
              <a:t>Meadows</a:t>
            </a:r>
            <a:br>
              <a:rPr lang="pt-BR" b="1" dirty="0"/>
            </a:br>
            <a:endParaRPr lang="pt-BR" dirty="0"/>
          </a:p>
        </p:txBody>
      </p:sp>
      <p:sp>
        <p:nvSpPr>
          <p:cNvPr id="3" name="Espaço Reservado para Conteúdo 2"/>
          <p:cNvSpPr>
            <a:spLocks noGrp="1"/>
          </p:cNvSpPr>
          <p:nvPr>
            <p:ph idx="1"/>
          </p:nvPr>
        </p:nvSpPr>
        <p:spPr>
          <a:xfrm>
            <a:off x="0" y="1000108"/>
            <a:ext cx="9144000" cy="585789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r>
              <a:rPr lang="pt-BR" dirty="0"/>
              <a:t>Considerado um dos marcos do debate sobre meio ambiente e desenvolvimento, foi elaborado na década de 70. </a:t>
            </a:r>
          </a:p>
          <a:p>
            <a:pPr algn="ctr">
              <a:buNone/>
            </a:pPr>
            <a:r>
              <a:rPr lang="pt-BR" dirty="0"/>
              <a:t>Trata-se de um estudo realizado por cientistas e técnicos do MIT (Massachusetts </a:t>
            </a:r>
            <a:r>
              <a:rPr lang="pt-BR" dirty="0" err="1"/>
              <a:t>Institute</a:t>
            </a:r>
            <a:r>
              <a:rPr lang="pt-BR" dirty="0"/>
              <a:t> </a:t>
            </a:r>
            <a:r>
              <a:rPr lang="pt-BR" dirty="0" err="1"/>
              <a:t>of</a:t>
            </a:r>
            <a:r>
              <a:rPr lang="pt-BR" dirty="0"/>
              <a:t> </a:t>
            </a:r>
            <a:r>
              <a:rPr lang="pt-BR" dirty="0" err="1"/>
              <a:t>Technology</a:t>
            </a:r>
            <a:r>
              <a:rPr lang="pt-BR" dirty="0"/>
              <a:t>) a pedido do Clube de Roma sobre a dinâmica da expansão humana e o impacto da produção sobre os recursos naturais. </a:t>
            </a:r>
          </a:p>
          <a:p>
            <a:pPr algn="ctr">
              <a:buNone/>
            </a:pPr>
            <a:r>
              <a:rPr lang="pt-BR" dirty="0"/>
              <a:t>O relatório alertava para a impossibilidade de o mundo continuar nos então atuais </a:t>
            </a:r>
            <a:r>
              <a:rPr lang="pt-BR" dirty="0">
                <a:solidFill>
                  <a:srgbClr val="C00000"/>
                </a:solidFill>
              </a:rPr>
              <a:t>patamares </a:t>
            </a:r>
            <a:r>
              <a:rPr lang="pt-BR" dirty="0"/>
              <a:t>de </a:t>
            </a:r>
            <a:r>
              <a:rPr lang="pt-BR" dirty="0">
                <a:solidFill>
                  <a:srgbClr val="C00000"/>
                </a:solidFill>
              </a:rPr>
              <a:t>crescimento</a:t>
            </a:r>
            <a:r>
              <a:rPr lang="pt-BR" dirty="0"/>
              <a:t>, sob pena de um </a:t>
            </a:r>
            <a:r>
              <a:rPr lang="pt-BR" b="1" dirty="0">
                <a:solidFill>
                  <a:srgbClr val="FF0000"/>
                </a:solidFill>
              </a:rPr>
              <a:t>drástico esgotamento dos recursos naturais</a:t>
            </a:r>
            <a:r>
              <a:rPr lang="pt-BR" dirty="0"/>
              <a:t>.</a:t>
            </a:r>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g_meadows.jpg"/>
          <p:cNvPicPr>
            <a:picLocks noGrp="1" noChangeAspect="1"/>
          </p:cNvPicPr>
          <p:nvPr>
            <p:ph idx="1"/>
          </p:nvPr>
        </p:nvPicPr>
        <p:blipFill>
          <a:blip r:embed="rId2"/>
          <a:stretch>
            <a:fillRect/>
          </a:stretch>
        </p:blipFill>
        <p:spPr>
          <a:xfrm>
            <a:off x="0" y="-1"/>
            <a:ext cx="9144000" cy="6793301"/>
          </a:xfrm>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5362</TotalTime>
  <Words>5108</Words>
  <Application>Microsoft Office PowerPoint</Application>
  <PresentationFormat>Apresentação na tela (4:3)</PresentationFormat>
  <Paragraphs>238</Paragraphs>
  <Slides>66</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66</vt:i4>
      </vt:variant>
    </vt:vector>
  </HeadingPairs>
  <TitlesOfParts>
    <vt:vector size="73" baseType="lpstr">
      <vt:lpstr>Aharoni</vt:lpstr>
      <vt:lpstr>Arabic Typesetting</vt:lpstr>
      <vt:lpstr>Arial</vt:lpstr>
      <vt:lpstr>Blackadder ITC</vt:lpstr>
      <vt:lpstr>Britannic Bold</vt:lpstr>
      <vt:lpstr>Calibri</vt:lpstr>
      <vt:lpstr>Tema do Office</vt:lpstr>
      <vt:lpstr>Decréscimo Ambiental</vt:lpstr>
      <vt:lpstr>Decréscimo ambiental</vt:lpstr>
      <vt:lpstr>Apresentação do PowerPoint</vt:lpstr>
      <vt:lpstr>Decréscimo ambiental Crítica ao pensamento econômico dominante</vt:lpstr>
      <vt:lpstr>Pressupostos da Teoria do Decrescimento</vt:lpstr>
      <vt:lpstr>O homo economicus (homem econômico), Econ, ator racional ou maximizador racional</vt:lpstr>
      <vt:lpstr>Característica do Paradigma Clássico? Qual ?</vt:lpstr>
      <vt:lpstr> Relatório Meadows </vt:lpstr>
      <vt:lpstr>Apresentação do PowerPoint</vt:lpstr>
      <vt:lpstr>Clube de Roma, Crescimento Zero</vt:lpstr>
      <vt:lpstr>Apresentação do PowerPoint</vt:lpstr>
      <vt:lpstr>4ª questão Discuta a carta de Estocolmo</vt:lpstr>
      <vt:lpstr>Apresentação do PowerPoint</vt:lpstr>
      <vt:lpstr>A economia neoclássica e o aumento constante do PIB como elemento de Desenvolvimento</vt:lpstr>
      <vt:lpstr>2 questão e 3ª questão</vt:lpstr>
      <vt:lpstr>Economia neoclássica ou Marginalista</vt:lpstr>
      <vt:lpstr>A Lei da utilidade marginal</vt:lpstr>
      <vt:lpstr>Escola de Lausanne  Escola Walrasiana </vt:lpstr>
      <vt:lpstr>Lausanne</vt:lpstr>
      <vt:lpstr>Apresentação do PowerPoint</vt:lpstr>
      <vt:lpstr>A Escola de Lausanne, ou de Lausana, de economia, também conhecida como Escola Matemática</vt:lpstr>
      <vt:lpstr>Apresentação do PowerPoint</vt:lpstr>
      <vt:lpstr>Apresentação do PowerPoint</vt:lpstr>
      <vt:lpstr>Biblioteca da Universidade de Chicago</vt:lpstr>
      <vt:lpstr>Apresentação do PowerPoint</vt:lpstr>
      <vt:lpstr>Escola de Chicago</vt:lpstr>
      <vt:lpstr>Monetarismo </vt:lpstr>
      <vt:lpstr>Expectativas racionais e o espaço-tempo Linearidade ou Complexidade?</vt:lpstr>
      <vt:lpstr>Risco moral</vt:lpstr>
      <vt:lpstr>Apresentação do PowerPoint</vt:lpstr>
      <vt:lpstr>Agente Econômico</vt:lpstr>
      <vt:lpstr>Apresentação do PowerPoint</vt:lpstr>
      <vt:lpstr>Escola Austríaca Universidade de Lausanne</vt:lpstr>
      <vt:lpstr>A Escola Austríaca  (Escola de Viena)</vt:lpstr>
      <vt:lpstr>1ª questão</vt:lpstr>
      <vt:lpstr>  Nicholas Georgescu-Roegen Matemático e Economista heterodoxo Romeno  1906-1994 </vt:lpstr>
      <vt:lpstr>Apresentação do PowerPoint</vt:lpstr>
      <vt:lpstr>Apresentação do PowerPoint</vt:lpstr>
      <vt:lpstr>A teoria da dependência</vt:lpstr>
      <vt:lpstr>Apresentação do PowerPoint</vt:lpstr>
      <vt:lpstr>  NICHOLAS GEORGESCU-ROEGEN: THE ENTROPY LAW AND THE ECONOMIC PROCESS  </vt:lpstr>
      <vt:lpstr>Apresentação do PowerPoint</vt:lpstr>
      <vt:lpstr>Apresentação do PowerPoint</vt:lpstr>
      <vt:lpstr>Apresentação do PowerPoint</vt:lpstr>
      <vt:lpstr>A bioeconomia</vt:lpstr>
      <vt:lpstr>Economia ecológica</vt:lpstr>
      <vt:lpstr>Serge Latouche  (Vannes, 12 de janeiro de 1940)</vt:lpstr>
      <vt:lpstr> Economista e filósofo francês</vt:lpstr>
      <vt:lpstr>François Partant  (1926 – 1987)  Economista francês</vt:lpstr>
      <vt:lpstr>Serge Latouche</vt:lpstr>
      <vt:lpstr>Serge Latouche</vt:lpstr>
      <vt:lpstr>Apresentação do PowerPoint</vt:lpstr>
      <vt:lpstr>Pós-desenvolvimento</vt:lpstr>
      <vt:lpstr>Pós-desenvolvimento</vt:lpstr>
      <vt:lpstr>Pós-desenvolvimento</vt:lpstr>
      <vt:lpstr>Apresentação do PowerPoint</vt:lpstr>
      <vt:lpstr>Vida simples ou simplicidade voluntária</vt:lpstr>
      <vt:lpstr>O utilitarismo</vt:lpstr>
      <vt:lpstr>O utilitarismo</vt:lpstr>
      <vt:lpstr> Princípio da utilidade (felicidade) </vt:lpstr>
      <vt:lpstr>A pegada ecológica</vt:lpstr>
      <vt:lpstr>Primeiras discussões sobre pegada ecológica</vt:lpstr>
      <vt:lpstr>Apresentação do PowerPoint</vt:lpstr>
      <vt:lpstr>Pegada ambiental</vt:lpstr>
      <vt:lpstr>Apresentação do PowerPoint</vt:lpstr>
      <vt:lpstr>• Desmaterialização da Economia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Luis  Camargo</dc:creator>
  <cp:lastModifiedBy>LUIS HENRIQUE RAMOS DE CAMARGO</cp:lastModifiedBy>
  <cp:revision>32</cp:revision>
  <dcterms:created xsi:type="dcterms:W3CDTF">2019-10-08T03:27:03Z</dcterms:created>
  <dcterms:modified xsi:type="dcterms:W3CDTF">2024-08-13T15:02:26Z</dcterms:modified>
</cp:coreProperties>
</file>