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3" r:id="rId18"/>
    <p:sldId id="274" r:id="rId19"/>
    <p:sldId id="275" r:id="rId20"/>
    <p:sldId id="276" r:id="rId21"/>
    <p:sldId id="307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446D4-1A7A-4FDF-9ACE-CF84867E0E84}" v="1" dt="2025-04-30T19:55:02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82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Bonel" userId="4a4df0780b30e7fd" providerId="LiveId" clId="{AE9446D4-1A7A-4FDF-9ACE-CF84867E0E84}"/>
    <pc:docChg chg="addSld modSld">
      <pc:chgData name="Claudio Bonel" userId="4a4df0780b30e7fd" providerId="LiveId" clId="{AE9446D4-1A7A-4FDF-9ACE-CF84867E0E84}" dt="2025-04-30T19:59:14.317" v="4" actId="255"/>
      <pc:docMkLst>
        <pc:docMk/>
      </pc:docMkLst>
      <pc:sldChg chg="modSp add mod">
        <pc:chgData name="Claudio Bonel" userId="4a4df0780b30e7fd" providerId="LiveId" clId="{AE9446D4-1A7A-4FDF-9ACE-CF84867E0E84}" dt="2025-04-30T19:59:14.317" v="4" actId="255"/>
        <pc:sldMkLst>
          <pc:docMk/>
          <pc:sldMk cId="1169676358" sldId="307"/>
        </pc:sldMkLst>
        <pc:spChg chg="mod">
          <ac:chgData name="Claudio Bonel" userId="4a4df0780b30e7fd" providerId="LiveId" clId="{AE9446D4-1A7A-4FDF-9ACE-CF84867E0E84}" dt="2025-04-30T19:59:14.317" v="4" actId="255"/>
          <ac:spMkLst>
            <pc:docMk/>
            <pc:sldMk cId="1169676358" sldId="307"/>
            <ac:spMk id="3" creationId="{F3F4DC3F-C34E-7D0E-0B77-D26AB27068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8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AE455-7DD0-0326-769F-C343C9F8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733E2-FC31-1A80-979F-999D01D13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A4BF2-155A-5944-FC8C-794DDB09C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A73B-DA08-3290-5237-CE0A78520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2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72A83-8416-0DF0-FD49-A714B1C7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830EF-E51E-C8CE-DF12-C32DFE1D2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74F8E-5081-4BE3-8A7F-0FDE5EF3E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E2BBD-B132-602E-5232-6D40DC958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y.com.b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00" y="361950"/>
            <a:ext cx="7648575" cy="838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300" dirty="0">
                <a:latin typeface="Arial" pitchFamily="34" charset="0"/>
                <a:ea typeface="Arial" pitchFamily="34" charset="-122"/>
                <a:cs typeface="Arial" pitchFamily="34" charset="-120"/>
              </a:rPr>
              <a:t>Lei nº 13.709, de 14 de agosto de 2018 (LGPD)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723900" y="2524125"/>
            <a:ext cx="7648575" cy="9525"/>
          </a:xfrm>
          <a:prstGeom prst="rect">
            <a:avLst/>
          </a:prstGeom>
          <a:solidFill>
            <a:srgbClr val="F1CB57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875" y="523875"/>
            <a:ext cx="360045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Direitos dos Titulares (Art. 18)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23875" y="1800225"/>
            <a:ext cx="3962400" cy="381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Direitos que os indivíduos têm sobre seus dados pessoais.</a:t>
            </a:r>
            <a:endParaRPr lang="en-US" sz="1500" dirty="0"/>
          </a:p>
        </p:txBody>
      </p:sp>
      <p:pic>
        <p:nvPicPr>
          <p:cNvPr id="4" name="Image 0" descr="https://storage.googleapis.com/teachy-classroom-contents/images-v2/f3b7650c-b7ba-4dac-8ff2-d46c2f5d6509/generated/v2_0_9.png?X-Goog-Algorithm=GOOG4-RSA-SHA256&amp;X-Goog-Credential=teachy-k8s-prod-sa%40teachy-375121.iam.gserviceaccount.com%2F20250429%2Fauto%2Fstorage%2Fgoog4_request&amp;X-Goog-Date=20250429T193740Z&amp;X-Goog-Expires=900&amp;X-Goog-SignedHeaders=host&amp;response-content-type=application%2Fpdf&amp;response-content-disposition=inline&amp;X-Goog-Signature=49b9ebf5490ac3799f7a0015463ca193844ab79b8e7a3f64b17674363544b9bb5b1fc3ee326d5efa7b122800758a1c60c78d1b37480704d778f11b1174426a80540b17872201f4e0a865e570d3c791e5bb8926ffe5ea87f566718dea05454f82fd24659f2c9b88c747a78ff7c00da09125dd7b1cdf3c8a0a3c3a1a78b64764f0cf9a81064e034e145ca7694fc078934f15d198029102a1c26fb378c023b5ecb7263c5d93dd2836b588d48986654c5e2c784ed06dae010b8c64e220f4298c153c285010485088360e3a4e5c91c4573cf30da2dbca930bce5c5799dacb466c60c0d104c48f42c60d272d4d57977774b678855de2a1ff2402b179e4ed9bc727be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514350"/>
            <a:ext cx="4095750" cy="409575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23875" y="4876800"/>
            <a:ext cx="4991100" cy="1047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Confirmação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160925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direito de confirmar se seus dados estão sendo tratados é um dos principais direitos dos titulares. Essa confirmação deve ser clara e acessível. Assim, os titulares podem saber como seus dados estão sendo usados e gerenciados.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Acesso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1999"/>
            <a:ext cx="7200900" cy="14879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direito de acessar os dados que estão sendo tratados permite que o titular saiba o que está sendo armazenado. Isso inclui informações sobre como e por que seus dados foram coletados. Ter acesso é fundamental para a transparência e a confiança.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Correção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208613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direito de corrigir dados incompletos ou incorretos é fundamental para garantir a precisão das informações. Os titulares podem solicitar alterações nos seus dados para que estejam sempre atualizados. Isso é essencial para a responsabilidade e a proteção de dados.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1B993-535A-0B46-BA94-02A1C90A5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709B14D-EAA2-06CC-8AAE-D170E3C1A896}"/>
              </a:ext>
            </a:extLst>
          </p:cNvPr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Eliminar</a:t>
            </a:r>
            <a:endParaRPr lang="en-US" sz="27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EB6EA53-9904-401A-54B7-E4EFBEBB93A1}"/>
              </a:ext>
            </a:extLst>
          </p:cNvPr>
          <p:cNvSpPr/>
          <p:nvPr/>
        </p:nvSpPr>
        <p:spPr>
          <a:xfrm>
            <a:off x="876300" y="762001"/>
            <a:ext cx="7200900" cy="8419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direito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eliminar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seus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dados,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sua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totalidade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partes.</a:t>
            </a:r>
            <a:endParaRPr lang="en-US" sz="1875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96C9B85-34BF-C919-9B06-1B4580BE6550}"/>
              </a:ext>
            </a:extLst>
          </p:cNvPr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>
            <a:extLst>
              <a:ext uri="{FF2B5EF4-FFF2-40B4-BE49-F238E27FC236}">
                <a16:creationId xmlns:a16="http://schemas.microsoft.com/office/drawing/2014/main" id="{E8BD2EF4-829D-5BD2-BFF6-C815F9422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0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875" y="523875"/>
            <a:ext cx="3600450" cy="30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Consentimento (Art. 7º)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23875" y="1800225"/>
            <a:ext cx="3962400" cy="381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Condições sobre como o consentimento deve ser obtido.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23875" y="4876800"/>
            <a:ext cx="4991100" cy="1047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Descrição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1652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consentimento deve ser claro e informado, permitindo que os titulares compreendam o que estão autorizando.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falta de clareza pode levar a mal-entendidos e a </a:t>
            </a:r>
            <a:r>
              <a:rPr lang="en-US" sz="1875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tratamentos</a:t>
            </a: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75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inadequados</a:t>
            </a: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875" y="523875"/>
            <a:ext cx="360045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Responsabilidades (Art. 42)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23875" y="1800225"/>
            <a:ext cx="3962400" cy="381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Responsabilidade dos agentes de tratamento de dados.</a:t>
            </a:r>
            <a:endParaRPr lang="en-US" sz="1500" dirty="0"/>
          </a:p>
        </p:txBody>
      </p:sp>
      <p:pic>
        <p:nvPicPr>
          <p:cNvPr id="4" name="Image 0" descr="https://storage.googleapis.com/teachy-classroom-contents/images-v2/bd0b82b9-3ea3-4a69-9ce4-ae73d38431b4/generated/v2_0_0.jpg?X-Goog-Algorithm=GOOG4-RSA-SHA256&amp;X-Goog-Credential=teachy-k8s-prod-sa%40teachy-375121.iam.gserviceaccount.com%2F20250429%2Fauto%2Fstorage%2Fgoog4_request&amp;X-Goog-Date=20250429T193740Z&amp;X-Goog-Expires=900&amp;X-Goog-SignedHeaders=host&amp;response-content-type=application%2Fpdf&amp;response-content-disposition=inline&amp;X-Goog-Signature=8bff775c465e01b3be9f2090179de0006a98f0e5be225341826a06cb15d9f5e656463cc9ad54d504a0f0792280e1db1ae30040a3fbe3c99a8e97b5eb47e5c2b46c78dbf829382d6f4b26076d73ae37dc01d04cce190e234c4448d47323035d1cb2e5b992b9aebfe6bb364c9b5a701f1e4ca4e41b0afd377cf986102574c5a4ebcba4f80aba2ff719ac1cb0187183193a3c5704ad35de4ebae28f2c1c2be312d4d91bcab7cdd842dd54a4d7f2977ea561b99edd92a8b31cbc6f179189dacc68cef97b479057e7e5b6aa49dded04207bc9f36109a8986d4ac3c8aabbc2a436fb162482d68cf77a56cc096f83a5720290399ae677fcbfdda3dec8e85345857c2e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514350"/>
            <a:ext cx="4095750" cy="409575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23875" y="4876800"/>
            <a:ext cx="4991100" cy="1047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Indenização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19207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 agentes devem indenizar o titular por danos materiais ou morais decorrentes do tratamento indevido. Isso é uma forma de garantir que as pessoas sejam compensadas por violações de seus direitos. A responsabilidade é um pilar da confiança na proteção de dados.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875" y="523875"/>
            <a:ext cx="3600450" cy="30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Penalidades (Art. 52)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23875" y="1800225"/>
            <a:ext cx="3962400" cy="381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Consequências para o não cumprimento da LGPD.</a:t>
            </a:r>
            <a:endParaRPr lang="en-US" sz="1500" dirty="0"/>
          </a:p>
        </p:txBody>
      </p:sp>
      <p:pic>
        <p:nvPicPr>
          <p:cNvPr id="4" name="Image 0" descr="https://storage.googleapis.com/teachy-classroom-contents/images-v2/94eda1ba-f5a0-40db-800b-7bb6636bb99b/generated/v2_0_1.jpg?X-Goog-Algorithm=GOOG4-RSA-SHA256&amp;X-Goog-Credential=teachy-k8s-prod-sa%40teachy-375121.iam.gserviceaccount.com%2F20250429%2Fauto%2Fstorage%2Fgoog4_request&amp;X-Goog-Date=20250429T193741Z&amp;X-Goog-Expires=900&amp;X-Goog-SignedHeaders=host&amp;response-content-type=application%2Fpdf&amp;response-content-disposition=inline&amp;X-Goog-Signature=2dc94d3af9fd47b3dca6db4b0c7a7f0f3d41453525cf3f468243ed2fb2747465fb2498548b1c9870764a6caaf685702eda7cc6df9f4fedae817eee920fdf0a87b3b47229bcb980bcdfe345a09eeb604c349e677955924b964fe5cef11fb6facf445118e7f49a74554559cec97d867ba4a9cbc7131f64a58b5a39072e16ac82cf203ca3529d9a7c37eca9121726d18f96aa927ec30362a7bb91910253245b32941cb3227ca71f8936b781fce280dd9b2f6cb4d4331c79ff53c018539015be5da506b88a6ab3ce7d3403390f57224a7355b76a695a6f61a7dae3e244c837fb1191afe888054af9eec29cd07e23b9e3b8cd2680b35132be66635bc14c9c22e26a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514350"/>
            <a:ext cx="4095750" cy="409575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23875" y="4876800"/>
            <a:ext cx="4991100" cy="1047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Objetivo (Art. 1º)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20936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objetivo da Lei nº 13.709 é proteger os direitos fundamentais de liberdade e privacidade dos indivíduos.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LGPD busca garantir que os dados pessoais sejam tratados de forma ética e responsável. Essa proteção é essencial em um mundo cada vez mais digitalizado.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Valores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1999"/>
            <a:ext cx="7200900" cy="15839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Multas podem chegar até 2% do faturamento da empresa, o que pode ter um impacto significativo. Isso reforça a seriedade da LGPD e a importância do cumprimento. Compreender as penalidades financeiras é essencial para a gestão de dados.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BB0B5-C17A-8949-7345-C1B754A0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3C99928-F7B6-929F-42A1-D83C8A56D062}"/>
              </a:ext>
            </a:extLst>
          </p:cNvPr>
          <p:cNvSpPr/>
          <p:nvPr/>
        </p:nvSpPr>
        <p:spPr>
          <a:xfrm>
            <a:off x="891988" y="371331"/>
            <a:ext cx="8061882" cy="3414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88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Referências</a:t>
            </a:r>
            <a:endParaRPr lang="en-US" sz="2688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3F4DC3F-C34E-7D0E-0B77-D26AB270683E}"/>
              </a:ext>
            </a:extLst>
          </p:cNvPr>
          <p:cNvSpPr/>
          <p:nvPr/>
        </p:nvSpPr>
        <p:spPr>
          <a:xfrm>
            <a:off x="891989" y="769683"/>
            <a:ext cx="7170333" cy="26962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50000"/>
              </a:lnSpc>
            </a:pPr>
            <a:r>
              <a:rPr lang="pt-BR" dirty="0"/>
              <a:t>BRASIL. Lei nº 13.709, de 14 de agosto de 2018. Dispõe sobre a proteção de dados pessoais. Diário Oficial da União: Brasília, DF, 15 ago. 2018, Seção 1, p. 1. Disponível em: https://www.planalto.gov.br/ccivil_03/_ato2015-2018/2018/lei/l13709.htm. Acesso em: 30 abr. 2025.</a:t>
            </a:r>
          </a:p>
          <a:p>
            <a:pPr>
              <a:lnSpc>
                <a:spcPct val="150000"/>
              </a:lnSpc>
            </a:pPr>
            <a:r>
              <a:rPr lang="pt-BR" dirty="0"/>
              <a:t>TEACHY. </a:t>
            </a:r>
            <a:r>
              <a:rPr lang="pt-BR" b="1" dirty="0" err="1"/>
              <a:t>Teachy</a:t>
            </a:r>
            <a:r>
              <a:rPr lang="pt-BR" b="1" dirty="0"/>
              <a:t>: inteligência artificial para professores</a:t>
            </a:r>
            <a:r>
              <a:rPr lang="pt-BR" dirty="0"/>
              <a:t>. 2025. Disponível em: </a:t>
            </a:r>
            <a:r>
              <a:rPr lang="pt-BR" dirty="0">
                <a:hlinkClick r:id="rId3"/>
              </a:rPr>
              <a:t>https://www.teachy.com.br</a:t>
            </a:r>
            <a:r>
              <a:rPr lang="pt-BR" dirty="0"/>
              <a:t>. Acesso em: 29 abr. 2025.</a:t>
            </a:r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73325C8-C131-E516-E884-49B77D60D3D1}"/>
              </a:ext>
            </a:extLst>
          </p:cNvPr>
          <p:cNvSpPr/>
          <p:nvPr/>
        </p:nvSpPr>
        <p:spPr>
          <a:xfrm>
            <a:off x="541059" y="4582479"/>
            <a:ext cx="8061882" cy="28454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 sz="1792"/>
          </a:p>
        </p:txBody>
      </p:sp>
      <p:pic>
        <p:nvPicPr>
          <p:cNvPr id="5" name="Image 0" descr="/images/icons/lara-icon-talk.svg">
            <a:extLst>
              <a:ext uri="{FF2B5EF4-FFF2-40B4-BE49-F238E27FC236}">
                <a16:creationId xmlns:a16="http://schemas.microsoft.com/office/drawing/2014/main" id="{CE51893B-2810-BF5C-94C9-6EB84ED85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7475" y="4658355"/>
            <a:ext cx="265568" cy="2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875" y="523875"/>
            <a:ext cx="3600450" cy="30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Definições (Art. 2º)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23875" y="1800225"/>
            <a:ext cx="3962400" cy="190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Termos essenciais para entender a LGPD.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23875" y="4876800"/>
            <a:ext cx="4991100" cy="1047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Dados Pessoais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19376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Dados pessoais são informações que podem identificar uma pessoa, como nome, CPF, endereço e e-mail. A LGPD classifica esses dados como essenciais para garantir a identidade de indivíduos. O tratamento de tais dados deve ser feito com total transparência e segurança.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Dados Sensíveis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23259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Dados sensíveis são informações que revelam características pessoais mais íntimas, como origem racial, crenças religiosas, opinião política e dados de saúde. Devido à sua natureza delicada, a LGPD impõe regras mais rigorosas para o tratamento desses dados. A proteção desses dados é crucial para evitar discriminação e abuso.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875" y="523875"/>
            <a:ext cx="3600450" cy="30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Princípios (Art. 6º)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23875" y="1800225"/>
            <a:ext cx="3962400" cy="381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Diretrizes que devem ser seguidas no tratamento de dados.</a:t>
            </a:r>
            <a:endParaRPr lang="en-US" sz="1500" dirty="0"/>
          </a:p>
        </p:txBody>
      </p:sp>
      <p:pic>
        <p:nvPicPr>
          <p:cNvPr id="4" name="Image 0" descr="https://storage.googleapis.com/teachy-classroom-contents/images-v2/a9ac71d7-1d65-4f88-bae9-b8f058f0e54b/generated/v2_0_30.png?X-Goog-Algorithm=GOOG4-RSA-SHA256&amp;X-Goog-Credential=teachy-k8s-prod-sa%40teachy-375121.iam.gserviceaccount.com%2F20250429%2Fauto%2Fstorage%2Fgoog4_request&amp;X-Goog-Date=20250429T193740Z&amp;X-Goog-Expires=900&amp;X-Goog-SignedHeaders=host&amp;response-content-type=application%2Fpdf&amp;response-content-disposition=inline&amp;X-Goog-Signature=0a2614c7f99ab19dd3dfd335da44e4fedcdd79e20c96d9247a16bd721ba13725210dc057fb97eb3e40ef4b3d443461b6f319b230400cd9498ed5a17666e7bfa6a694adb4a20165c99f39ebed75f5f4dab8ef17cea5295b47a752f1c9e383a2310ab47d2f92155ca00f0bea575a5be4213536131386434a2cb8c9aee93de68f8945834c48334a354f37ba1baf72a3ff46f3aaee792e7605a16d1bd2733905506002265278d101dffb7a0ade11b2b90eae32e2fbb1a32b514131baae77d738103e9953eccb5bc0efb3b86c5851c396fe7f0a5216cebab5b12beab7a09dc29f2dd042dfa121390d4099ecac2bf5cdd0c4a6cd5c96e77ed877743a50672de85c7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514350"/>
            <a:ext cx="4095750" cy="409575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23875" y="4876800"/>
            <a:ext cx="4991100" cy="1047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Finalidade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1540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 dados devem ser coletados para um propósito legítimo, claro e específico. O tratamento de dados sem uma finalidade definida é considerado inadequado pela LGPD. Isso assegura que as informações sejam utilizadas de maneira ética e responsável.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Adequação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2018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 dados devem ser tratados de acordo com a finalidade informada ao titular. Isso significa que as práticas de tratamento devem ser compatíveis com o que foi declarado ao coletar as informações. A adequação é um princípio que ajuda a manter a confiança dos titulares.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361950"/>
            <a:ext cx="809625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Necessidade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876300" y="762000"/>
            <a:ext cx="7200900" cy="20650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Limitar o tratamento ao mínimo necessário é um aspecto fundamental da LGPD. Isso significa que apenas os dados estritamente necessários para atender a finalidade devem ser coletados e processados. Essa abordagem minimiza riscos e protege a privacidade dos indivíduos.</a:t>
            </a:r>
            <a:endParaRPr lang="en-US" sz="1875" dirty="0"/>
          </a:p>
        </p:txBody>
      </p:sp>
      <p:sp>
        <p:nvSpPr>
          <p:cNvPr id="4" name="Shape 2"/>
          <p:cNvSpPr/>
          <p:nvPr/>
        </p:nvSpPr>
        <p:spPr>
          <a:xfrm>
            <a:off x="523875" y="4591050"/>
            <a:ext cx="8096250" cy="28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50" y="4667250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793</Words>
  <Application>Microsoft Office PowerPoint</Application>
  <PresentationFormat>Apresentação na tela (16:9)</PresentationFormat>
  <Paragraphs>65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Claudio Bonel</cp:lastModifiedBy>
  <cp:revision>2</cp:revision>
  <dcterms:created xsi:type="dcterms:W3CDTF">2025-04-29T19:37:42Z</dcterms:created>
  <dcterms:modified xsi:type="dcterms:W3CDTF">2025-04-30T19:59:17Z</dcterms:modified>
</cp:coreProperties>
</file>