
<file path=[Content_Types].xml><?xml version="1.0" encoding="utf-8"?>
<Types xmlns="http://schemas.openxmlformats.org/package/2006/content-types">
  <Default Extension="bin" ContentType="image/unknown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2" r:id="rId38"/>
    <p:sldId id="304" r:id="rId39"/>
    <p:sldId id="305" r:id="rId40"/>
    <p:sldId id="306" r:id="rId41"/>
    <p:sldId id="307" r:id="rId4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A5D1D5-FD9B-4808-AC03-2D47C758E250}" v="1" dt="2025-04-29T18:34:34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826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o Bonel" userId="4a4df0780b30e7fd" providerId="LiveId" clId="{2AA5D1D5-FD9B-4808-AC03-2D47C758E250}"/>
    <pc:docChg chg="undo custSel addSld modSld">
      <pc:chgData name="Claudio Bonel" userId="4a4df0780b30e7fd" providerId="LiveId" clId="{2AA5D1D5-FD9B-4808-AC03-2D47C758E250}" dt="2025-04-30T19:54:08.802" v="46" actId="113"/>
      <pc:docMkLst>
        <pc:docMk/>
      </pc:docMkLst>
      <pc:sldChg chg="modSp mod">
        <pc:chgData name="Claudio Bonel" userId="4a4df0780b30e7fd" providerId="LiveId" clId="{2AA5D1D5-FD9B-4808-AC03-2D47C758E250}" dt="2025-04-29T18:35:33.036" v="35" actId="1076"/>
        <pc:sldMkLst>
          <pc:docMk/>
          <pc:sldMk cId="0" sldId="256"/>
        </pc:sldMkLst>
        <pc:spChg chg="mod">
          <ac:chgData name="Claudio Bonel" userId="4a4df0780b30e7fd" providerId="LiveId" clId="{2AA5D1D5-FD9B-4808-AC03-2D47C758E250}" dt="2025-04-29T18:35:33.036" v="35" actId="1076"/>
          <ac:spMkLst>
            <pc:docMk/>
            <pc:sldMk cId="0" sldId="256"/>
            <ac:spMk id="2" creationId="{00000000-0000-0000-0000-000000000000}"/>
          </ac:spMkLst>
        </pc:spChg>
      </pc:sldChg>
      <pc:sldChg chg="modSp add mod">
        <pc:chgData name="Claudio Bonel" userId="4a4df0780b30e7fd" providerId="LiveId" clId="{2AA5D1D5-FD9B-4808-AC03-2D47C758E250}" dt="2025-04-30T19:54:08.802" v="46" actId="113"/>
        <pc:sldMkLst>
          <pc:docMk/>
          <pc:sldMk cId="1169676358" sldId="307"/>
        </pc:sldMkLst>
        <pc:spChg chg="mod">
          <ac:chgData name="Claudio Bonel" userId="4a4df0780b30e7fd" providerId="LiveId" clId="{2AA5D1D5-FD9B-4808-AC03-2D47C758E250}" dt="2025-04-29T18:34:44.956" v="31" actId="20577"/>
          <ac:spMkLst>
            <pc:docMk/>
            <pc:sldMk cId="1169676358" sldId="307"/>
            <ac:spMk id="2" creationId="{63C99928-F7B6-929F-42A1-D83C8A56D062}"/>
          </ac:spMkLst>
        </pc:spChg>
        <pc:spChg chg="mod">
          <ac:chgData name="Claudio Bonel" userId="4a4df0780b30e7fd" providerId="LiveId" clId="{2AA5D1D5-FD9B-4808-AC03-2D47C758E250}" dt="2025-04-30T19:54:08.802" v="46" actId="113"/>
          <ac:spMkLst>
            <pc:docMk/>
            <pc:sldMk cId="1169676358" sldId="307"/>
            <ac:spMk id="3" creationId="{F3F4DC3F-C34E-7D0E-0B77-D26AB270683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19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14AC0-7BE0-6E16-AFDD-A483AF133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0E514-A852-69AC-A425-3C02CF6CC6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91AF6F-7B4A-04A9-F95D-C59E4C66C1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4681D-2D1C-91F0-5506-8B72B5F659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241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E59A7-6048-8AB5-214B-D7165CF50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70170-9ADA-62EF-9D5B-D34A8E946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7E7DE6-80F2-9D1A-0F96-6CDE9BE0C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3F8EA-450D-2E3E-0176-98B51D4E40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94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529FD-1F3A-2C1C-97EC-B334D435E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60E4EB-7AC4-20F9-EB45-E730DE754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5ED00-0E09-DD6C-95B4-ED2F49E9A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40372-71AA-E5E1-DFA6-510D97A51C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369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72A83-8416-0DF0-FD49-A714B1C75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6830EF-E51E-C8CE-DF12-C32DFE1D2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F74F8E-5081-4BE3-8A7F-0FDE5EF3E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E2BBD-B132-602E-5232-6D40DC9583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28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y.com.br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900" y="361950"/>
            <a:ext cx="7648575" cy="838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300" dirty="0">
                <a:latin typeface="Arial" pitchFamily="34" charset="0"/>
                <a:ea typeface="Arial" pitchFamily="34" charset="-122"/>
                <a:cs typeface="Arial" pitchFamily="34" charset="-120"/>
              </a:rPr>
              <a:t>Lei nº 9.610/1998 (Direitos Autorais) e Relação com IA </a:t>
            </a:r>
            <a:r>
              <a:rPr lang="en-US" sz="3300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Generativa</a:t>
            </a:r>
            <a:endParaRPr lang="en-US" sz="3300" dirty="0"/>
          </a:p>
        </p:txBody>
      </p:sp>
      <p:sp>
        <p:nvSpPr>
          <p:cNvPr id="3" name="Shape 1"/>
          <p:cNvSpPr/>
          <p:nvPr/>
        </p:nvSpPr>
        <p:spPr>
          <a:xfrm>
            <a:off x="723900" y="2524125"/>
            <a:ext cx="7648575" cy="9525"/>
          </a:xfrm>
          <a:prstGeom prst="rect">
            <a:avLst/>
          </a:prstGeom>
          <a:solidFill>
            <a:srgbClr val="F1CB57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Direito de ter seu nome indicado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1999"/>
            <a:ext cx="7200900" cy="201258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Direito de ter seu nome indicado ou divulgado como sendo o do autor.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Esse direito protege a identidade do criador e assegura que ele seja sempre associado à sua obra, o que é crucial para sua reputação.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875" y="523875"/>
            <a:ext cx="360045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Limitações aos Direitos Autorais (Art. 46)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23875" y="1800225"/>
            <a:ext cx="3962400" cy="1143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88888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Circunstâncias em que o uso de obras protegidas não constituem ofensa aos direitos autorais. É necessário compreender onde essas limitações se aplicam para promover um uso responsável e ético das obras.</a:t>
            </a:r>
            <a:endParaRPr lang="en-US" sz="1500" dirty="0"/>
          </a:p>
        </p:txBody>
      </p:sp>
      <p:pic>
        <p:nvPicPr>
          <p:cNvPr id="4" name="Image 0" descr="https://storage.googleapis.com/teachy-classroom-contents/images-v2/084d097a-ab62-4dff-9cec-81c47ddf2e5e/generated/v2_0_3.jpg?X-Goog-Algorithm=GOOG4-RSA-SHA256&amp;X-Goog-Credential=teachy-k8s-prod-sa%40teachy-375121.iam.gserviceaccount.com%2F20250429%2Fauto%2Fstorage%2Fgoog4_request&amp;X-Goog-Date=20250429T180143Z&amp;X-Goog-Expires=900&amp;X-Goog-SignedHeaders=host&amp;response-content-type=application%2Fpdf&amp;response-content-disposition=inline&amp;X-Goog-Signature=c8061d4f0cf4bf14c9ebf08898687c9cc0feb2477765f8aad6d832036d4067ee48dc6f4698b94978cee35d322f66fc49009884e88182c358e3b24ffdfca7c5c3e2ea5f1fafc40e08d76d11237bd77b919736acca880e7f2a58970a75798361be72cafe9b1134de0798129cb479b0dbff58646db18e1eab682d05b7c908ed61ea4aaee130962435b3553e0881825b9394f6813847eeae95e3d26d2799863e0b53294c64273510f6a3d4ec9657569d85384108cf7a573ea810711d748e40697ce5fbec58b6807e980ef43bd3402d0ab5fc3f765be88b78755418d35505a76758ba85815a934c7ce6c1ed0c416a9106c03d9f437c84b775c83bb807c42d778562b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514350"/>
            <a:ext cx="4095750" cy="409575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23875" y="4876800"/>
            <a:ext cx="4991100" cy="1047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/images/icons/lara-icon-talk.sv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Citação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1999"/>
            <a:ext cx="7200900" cy="207114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Citação em livros, jornais, revistas ou qualquer outro meio de comunicação, de passagens de qualquer obra, para fins de estudo, crítica ou polêmica, na medida justificada para o fim a atingir, indicando-se o nome do autor e a origem da obra.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Esse direito é importante para fomentar o debate e a crítica.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Reprodução de Notícias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2000"/>
            <a:ext cx="7200900" cy="20111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Reprodução na imprensa diária ou periódica, de notícia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artigo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informativo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publicado em diários ou periódicos, com a menção do nome do autor, se assinado, e da publicação de onde foram transcritos.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Isso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permite a circulação de informações de forma legal e ética.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875" y="523875"/>
            <a:ext cx="360045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Relação com a IA Generativa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23875" y="1800225"/>
            <a:ext cx="3962400" cy="952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88888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Como a inteligência artificial generativa interage com os direitos autorais. É fundamental entender essa relação para garantir que os direitos de propriedade intelectual sejam respeitados na era digital.</a:t>
            </a:r>
            <a:endParaRPr lang="en-US" sz="1500" dirty="0"/>
          </a:p>
        </p:txBody>
      </p:sp>
      <p:pic>
        <p:nvPicPr>
          <p:cNvPr id="4" name="Image 0" descr="https://storage.googleapis.com/teachy-classroom-contents/images-v2/8357c1af-4f7d-4d8d-990e-22e11ef4f5d7/imported/v2_0_29.webp?X-Goog-Algorithm=GOOG4-RSA-SHA256&amp;X-Goog-Credential=teachy-k8s-prod-sa%40teachy-375121.iam.gserviceaccount.com%2F20250429%2Fauto%2Fstorage%2Fgoog4_request&amp;X-Goog-Date=20250429T180144Z&amp;X-Goog-Expires=900&amp;X-Goog-SignedHeaders=host&amp;response-content-type=application%2Fpdf&amp;response-content-disposition=inline&amp;X-Goog-Signature=311ed745e43bd7eeefaedc54445d88a1aa1efc3d81a5e80d7c4a0afb796512bc5f9cb745bb38731e87652d5ff84177999793b5a5ae53c843e392ddc436b7466423f9bd7ecf62c726fbe9135e0d27e8aa45f5cbda51346d340d2fddb94365c4513651dfd12c2ad9f19df02a74abead6a703576ccffa976c65c5c3cb907b437d27eb8a3a4d6fc6af897c5f37bef48cbf3f14a2e92739836cd7e0de9acfead6cd0fc01691c311f2befe81c9c944430d5aac31ac99c6ce227d87767f710e91f254505e4d1fea7ad637248bada4c6106643a034dc1812bfaaab646933a6d38fc55fcc4444b335a2e9679fa33c1cc851f4e18c4db5c12673c4f2d71790e0f47a77b1d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514350"/>
            <a:ext cx="4095750" cy="409575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23875" y="4876800"/>
            <a:ext cx="4991100" cy="1047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/images/icons/lara-icon-talk.sv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Autoria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1998"/>
            <a:ext cx="7200900" cy="252974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lei não prevê autoria por máquinas ou IAs; surge a questão de quem detém os direitos autorais sobre obras criadas por IA.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Essa questão é complexa e demanda um debate ético e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jurídico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significativo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no qual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atualmente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tribunais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entendido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que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conteúdos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gerados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por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uma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IA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generativa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Desenvolvida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por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uma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pessoa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jurídica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precisam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ter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citação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Uso e Reprodução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1999"/>
            <a:ext cx="7200900" cy="286702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IA generativa pode ser usada para reproduzir, adaptar ou transformar obras existentes, levantando questões sobre a necessidade de autorização e o respeito aos direitos autorais.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É essencial analisar cada caso de uso para evitar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infrações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Atentando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para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casos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onde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 IA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Generativa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utiliza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uma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referência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indireta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 um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determinado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autor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por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exemplo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Se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isso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acontecer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esse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autor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precisa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ser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referenciado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Integridade da Obra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1999"/>
            <a:ext cx="7200900" cy="162284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IA pode modificar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obras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existentes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o que pode conflitar com o direito do autor de assegurar a integridade de sua criação. Isso pode resultar em distorções que não refletem a intenção original do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criador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Necessidade de Regulamentação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1999"/>
            <a:ext cx="7200900" cy="25133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lei atual pode não ser suficiente para lidar com as complexidades da IA generativa, sendo necessária regulamentação específica para equilibrar os direitos dos autores e o desenvolvimento tecnológico.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falta de clareza pode levar a abusos e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incertezas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e,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por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isso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o PL de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regulamentação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da IA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está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tramitação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875" y="523875"/>
            <a:ext cx="360045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Ética no Uso da IA Generativa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23875" y="1800225"/>
            <a:ext cx="3962400" cy="762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88888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Princípios éticos que devem guiar o uso de IA generativa. A ética é fundamental para garantir que a tecnologia sirva à sociedade de forma justa e responsável.</a:t>
            </a:r>
            <a:endParaRPr lang="en-US" sz="1500" dirty="0"/>
          </a:p>
        </p:txBody>
      </p:sp>
      <p:pic>
        <p:nvPicPr>
          <p:cNvPr id="4" name="Image 0" descr="https://storage.googleapis.com/teachy-classroom-contents/images-v2/137cec79-5d5e-48f3-845d-7b437564fb04/generated/v2_0_18.jpg?X-Goog-Algorithm=GOOG4-RSA-SHA256&amp;X-Goog-Credential=teachy-k8s-prod-sa%40teachy-375121.iam.gserviceaccount.com%2F20250429%2Fauto%2Fstorage%2Fgoog4_request&amp;X-Goog-Date=20250429T180145Z&amp;X-Goog-Expires=900&amp;X-Goog-SignedHeaders=host&amp;response-content-type=application%2Fpdf&amp;response-content-disposition=inline&amp;X-Goog-Signature=9a336eeaca3922bce90e42229375dfffe4bdedb60a7410f2b56dc72205f98417f643d6f01a6a055af0e6562d27fe065ccecfb13a661d6e6f798fc18c9f548166d51550fd9fded34070a7841c1b7db38426714a071fb5e1c68985abc6ec47b54f1b94ee8088b49bfce4ef4e0262f8b2aa9153e6ce4f8eee43f7627fbd1462112748fadfa90c6ba72ea2a3b0bcefd29b29f6771e002a298ff16ca325b38ddbbe29939b0e2fab083fce942e6691ed5367e0f4eb5fb88dbae0a2bc8e539eb379801f472c44f4c42754a892eff1abc16f3cfbcbe8ede913fd3e2284f68f8411f93fb94f309d1dc136cad783c51664b0fc971b49bcf84a52f0ad4ae36d5e07925ef2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514350"/>
            <a:ext cx="4095750" cy="409575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23875" y="4876800"/>
            <a:ext cx="4991100" cy="1047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/images/icons/lara-icon-talk.sv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875" y="523875"/>
            <a:ext cx="360045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Objeto da Proteção (Art. 7º)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23875" y="1800225"/>
            <a:ext cx="3962400" cy="381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88888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Definição do que é considerado obra intelectual e protegido pela lei.</a:t>
            </a:r>
            <a:endParaRPr lang="en-US" sz="1500" dirty="0"/>
          </a:p>
        </p:txBody>
      </p:sp>
      <p:pic>
        <p:nvPicPr>
          <p:cNvPr id="4" name="Image 0" descr="https://storage.googleapis.com/teachy-classroom-contents/images-v2/5b393aac-05a2-412a-b2b6-52cf56172a0b/generated/v2_0_10.png?X-Goog-Algorithm=GOOG4-RSA-SHA256&amp;X-Goog-Credential=teachy-k8s-prod-sa%40teachy-375121.iam.gserviceaccount.com%2F20250429%2Fauto%2Fstorage%2Fgoog4_request&amp;X-Goog-Date=20250429T180141Z&amp;X-Goog-Expires=900&amp;X-Goog-SignedHeaders=host&amp;response-content-type=application%2Fpdf&amp;response-content-disposition=inline&amp;X-Goog-Signature=8ac10bfb5ea1cf00cbb045ededeae674a69de457791d81d2fb6093f5517c0ec56f28c67b479ed20043b66e6c740d0cc3046367000c942ad73b5ea04862d2c5f8f6994d3475d2d6473f0ced21dc70a9a164b822ca9d0361f784b6ebc8da78926c9e9bef57d8dcb23f1657ad5efafe38755e2ba2c914fc899d5a15fb2d9410b5310a2a7dc7b0679bb502d0f35a9b3c7c136a9f3218680c3d28644b07e4a3a5085548a26f7024b9e2011730b8843142e4bdf62c04eeec4b48e2157f6bb05edbfce8a49ef274182a3983181bbc6884b4cec0189a0898b6cf2c9589d4d92035b40bd91e98cd607c5002022085ff772ac137e456d2ee1989ceac8420bc545cd5f5917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514350"/>
            <a:ext cx="4095750" cy="409575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23875" y="4876800"/>
            <a:ext cx="4991100" cy="1047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/images/icons/lara-icon-talk.sv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Transparência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2000"/>
            <a:ext cx="7200900" cy="1591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Indicar claramente quando um conteúdo foi gerado por IA. Esse princípio ajuda a construir confiança entre os usuários e a tecnologia, garantindo que os consumidores saibam a origem do conteúdo que consomem.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Atribuição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2000"/>
            <a:ext cx="7200900" cy="114924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Dar crédito aos autores originais quando a IA utiliza obras existentes como base. Essa prática é fundamental para respeitar o trabalho dos criadores e fomentar um ambiente colaborativo.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Sem plágio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2000"/>
            <a:ext cx="7200900" cy="122560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Garantir que o conteúdo gerado pela IA não infrinja direitos autorais. Essa é uma responsabilidade crucial para os usuários de IA, pois a violação pode levar a consequências legais severas.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Responsabilidade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1999"/>
            <a:ext cx="7200900" cy="15614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Assumir a responsabilidade pelo conteúdo gerado pela IA,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mesmo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que não tenha sido criado diretamente por um humano, o usuário deve estar ciente das implicações legais e éticas do que compartilha.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Viés e Discriminação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1999"/>
            <a:ext cx="7200900" cy="109818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Estar atento aos vieses presentes nos dados de treinamento da IA e evitar conteúdo discriminatório. A consciência sobre esses vieses é vital para garantir a equidade e a inclusão na tecnologia.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875" y="523875"/>
            <a:ext cx="360045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Responsabilidade Civil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23875" y="1800225"/>
            <a:ext cx="3962400" cy="762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88888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Obrigações legais relacionadas ao uso de IA generativa. A responsabilidade civil é uma parte crucial do debate sobre como as leis se aplicam na era digital.</a:t>
            </a:r>
            <a:endParaRPr lang="en-US" sz="1500" dirty="0"/>
          </a:p>
        </p:txBody>
      </p:sp>
      <p:pic>
        <p:nvPicPr>
          <p:cNvPr id="4" name="Image 0" descr="https://storage.googleapis.com/teachy-classroom-contents/images-v2/f160dba1-1039-4f8c-a271-e630a9a7f6ef/generated/v2_0_12.png?X-Goog-Algorithm=GOOG4-RSA-SHA256&amp;X-Goog-Credential=teachy-k8s-prod-sa%40teachy-375121.iam.gserviceaccount.com%2F20250429%2Fauto%2Fstorage%2Fgoog4_request&amp;X-Goog-Date=20250429T180146Z&amp;X-Goog-Expires=900&amp;X-Goog-SignedHeaders=host&amp;response-content-type=application%2Fpdf&amp;response-content-disposition=inline&amp;X-Goog-Signature=2d3f65ce5494342ce2834f6c94c5679e3451fa22de784616902bc9dde99bd1e0e8941ef0a12051bd43ecf17c43ae119bb85cda3d348c9d65bb2b68ab0d9707d161a05f45d627e96c6918ad5188aebc6b5e6f200ab4f84ec5ee71e826a4d9bf4e152416eb075091c9df7a56405989c4dbddb381ed11895e844354eda6359f6085395813a2430b416c9f2fa60df7ad02b2b1cfe54c808c819de318d9aa9b4285d6e455134ea26fd13fd47bec3a52cb87990d1e2e5e50a04085bd9cd67c7f4fa8a19d3a7e76d4737222c2c0c0443b6942fb26d8541f1b56825ee648bdff65b4b1e7e14610f00bcc397bfb6c1bbb75c398d87a9f770745bf1d0c01dc39654f93ce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514350"/>
            <a:ext cx="4095750" cy="409575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23875" y="4876800"/>
            <a:ext cx="4991100" cy="1047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/images/icons/lara-icon-talk.sv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Conceito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2000"/>
            <a:ext cx="7200900" cy="153899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responsabilidade civil refere-se à obrigação de reparar danos causados a terceiros, por ação ou omissão. Essa questão é crucial para responsabilidade no uso da Inteligência Artificial e suas criações.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Responsabilidade da Pessoa Usuária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2000"/>
            <a:ext cx="7200900" cy="10967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Obrigações do usuário que utiliza IA generativa.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 usuário deve estar ciente de que suas ações com a tecnologia podem ter repercussões legais significativas.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Dever de Cuidado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1999"/>
            <a:ext cx="7200900" cy="14354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 usuário deve agir com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cuidado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verificando a legalidade e a ética do conteúdo gerado pela IA.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 dever de cuidado é fundamental para evitar responsabilidades legais indesejadas.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875" y="523875"/>
            <a:ext cx="360045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Alguns exemplos de Responsabilidade Civil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23875" y="1800225"/>
            <a:ext cx="3962400" cy="762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88888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Exemplos de situações que podem resultar em responsabilidade civil. Compreender essas situações é essencial para uma utilização ética e legal da IA.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523875" y="4876800"/>
            <a:ext cx="4991100" cy="1047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Obras intelectuais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1999"/>
            <a:ext cx="7200900" cy="184019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Criações do espírito, expressas por qualquer meio ou fixadas em qualquer suporte, tangível ou intangível, conhecidos ou que se inventem no futuro.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Essas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obras são essenciais para garantir a proteção dos direitos dos criadores.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Plágio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2000"/>
            <a:ext cx="7200900" cy="113566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Usuário que publica conteúdo gerado por IA que infringe direitos autorais de terceiros. Isso pode resultar em ações legais contra o usuário e prejudicar sua credibilidade.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Difamação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2000"/>
            <a:ext cx="7200900" cy="15764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Quando a IA gera conteúdo que prejudica a honra ou a imagem de uma pessoa e o usuário o compartilha sem devida análise. É importante que os usuários verifiquem as informações antes de disseminá-las.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Uso Indevido de Dados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2000"/>
            <a:ext cx="7200900" cy="126916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Utilização de dados pessoais sem consentimento para treinar a IA, violando a LGPD. Isso pode resultar em penalizações severas e comprometer a privacidade das pessoas.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Conteúdo Ofensivo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2000"/>
            <a:ext cx="7200900" cy="117922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IA gera conteúdo discriminatório ou que incita ódio e o usuário o compartilha sem avaliação. Essa irresponsabilidade pode ter consequências sociais significativas.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Racismo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2000"/>
            <a:ext cx="7200900" cy="108319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IA gera conteúdo racista ou discriminatório contra grupos étnicos e o usuário o divulga. O combate a esse tipo de conteúdo deve ser uma prioridade para todos os usuários.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Misoginia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2000"/>
            <a:ext cx="7200900" cy="123918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IA gera conteúdo misógino, promovendo discriminação ou violência contra mulheres. A conscientização sobre esse problema é essencial para criar um ambiente digital seguro.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Crimes de Ódio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2000"/>
            <a:ext cx="7200900" cy="120920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IA gera discursos de ódio e o usuário os compartilha sem avaliação. Isso pode promover divisões sociais e impactar negativamente comunidades.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875" y="523875"/>
            <a:ext cx="360045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Boas Práticas para o Uso da IA Generativa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23875" y="1800225"/>
            <a:ext cx="3962400" cy="762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88888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Orientações para a utilização responsável da inteligência artificial generativa. Criar um ambiente saudável e ético é crucial para o desenvolvimento contínuo da tecnologia.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523875" y="4876800"/>
            <a:ext cx="4991100" cy="1047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FAB1E-BD79-ADC6-924D-C4637D8C6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B992EC9-B434-53D1-AAC3-A84A0F307FB5}"/>
              </a:ext>
            </a:extLst>
          </p:cNvPr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Políticas</a:t>
            </a: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uso</a:t>
            </a: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claras</a:t>
            </a:r>
            <a:endParaRPr lang="en-US" sz="27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595317B7-D330-68FE-10B3-8A206FD4BB29}"/>
              </a:ext>
            </a:extLst>
          </p:cNvPr>
          <p:cNvSpPr/>
          <p:nvPr/>
        </p:nvSpPr>
        <p:spPr>
          <a:xfrm>
            <a:off x="876300" y="762000"/>
            <a:ext cx="7200900" cy="11281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Definir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políticas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da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Inteligência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artificial,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estabelencendo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processos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regras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baseadas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direitos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autorais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ética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responsabilidade</a:t>
            </a:r>
            <a:endParaRPr lang="en-US" sz="1875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C4B7251D-28A1-C022-78F8-63210C782F09}"/>
              </a:ext>
            </a:extLst>
          </p:cNvPr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>
            <a:extLst>
              <a:ext uri="{FF2B5EF4-FFF2-40B4-BE49-F238E27FC236}">
                <a16:creationId xmlns:a16="http://schemas.microsoft.com/office/drawing/2014/main" id="{31625983-600A-6653-3136-7CE18DD1E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99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B47DA-057F-4697-7221-947D31CBB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A2D050E-4558-DA58-8057-2E9279D39AC3}"/>
              </a:ext>
            </a:extLst>
          </p:cNvPr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Monitoramento</a:t>
            </a:r>
            <a:endParaRPr lang="en-US" sz="27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D881355-7B3E-23E9-B52D-EA6FC2A367B4}"/>
              </a:ext>
            </a:extLst>
          </p:cNvPr>
          <p:cNvSpPr/>
          <p:nvPr/>
        </p:nvSpPr>
        <p:spPr>
          <a:xfrm>
            <a:off x="876300" y="762000"/>
            <a:ext cx="7200900" cy="8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Acompanhar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da IA,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possibilitando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identificação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correção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violações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875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CA87BC70-42DB-99B2-FAB5-88B0A87A8DF9}"/>
              </a:ext>
            </a:extLst>
          </p:cNvPr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>
            <a:extLst>
              <a:ext uri="{FF2B5EF4-FFF2-40B4-BE49-F238E27FC236}">
                <a16:creationId xmlns:a16="http://schemas.microsoft.com/office/drawing/2014/main" id="{8835EE6B-A871-4956-AE9E-F6264445A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5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924175" cy="5133975"/>
          </a:xfrm>
          <a:prstGeom prst="rect">
            <a:avLst/>
          </a:prstGeom>
          <a:solidFill>
            <a:srgbClr val="5880F1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" name="Image 0" descr="https://storage.googleapis.com/teachy-classroom-contents/images-v2/4fcfe3aa-d80a-4fb8-9407-9d44668e881e/generated/v2_0_24.png?X-Goog-Algorithm=GOOG4-RSA-SHA256&amp;X-Goog-Credential=teachy-k8s-prod-sa%40teachy-375121.iam.gserviceaccount.com%2F20250429%2Fauto%2Fstorage%2Fgoog4_request&amp;X-Goog-Date=20250429T180141Z&amp;X-Goog-Expires=900&amp;X-Goog-SignedHeaders=host&amp;response-content-type=application%2Fpdf&amp;response-content-disposition=inline&amp;X-Goog-Signature=ca47984f336d70d6ab08af10f45441724e21d3b93c50a9b717029e075454184e57cee9db57bbe2b01963cf3f78028d52f49a6aba1086ddaf27f2405b35e5527cc8e72222e506516412893949992d4702881b78945ffe1bec16b3607db0b418fac7fac71686dda02ea19f815022bdacac72c1ea743a534d9e1026e6e8647b1155756bda34e11c78ed9702c15b1d24bf22c6c76cc8d57a348af2b74557142d056163da0d5caa42035b382a681a4920532f537da3769e9e39f3a717091bd15aef01426a5211c803721942ac12f6762da12a3a833b53ab9d758be76c484918ebf93162272d590069353fb1279767fdc5410da318732a81982650ce07cdcd5f8a4dd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1038225"/>
            <a:ext cx="3048000" cy="304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67175" y="228600"/>
            <a:ext cx="390525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Exemplos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4067175" y="1209675"/>
            <a:ext cx="4610100" cy="2190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7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Textos literários, artísticos ou científicos.</a:t>
            </a:r>
            <a:endParaRPr lang="en-US" sz="1725" dirty="0"/>
          </a:p>
        </p:txBody>
      </p:sp>
      <p:sp>
        <p:nvSpPr>
          <p:cNvPr id="6" name="Text 3"/>
          <p:cNvSpPr/>
          <p:nvPr/>
        </p:nvSpPr>
        <p:spPr>
          <a:xfrm>
            <a:off x="4067175" y="2400300"/>
            <a:ext cx="4610100" cy="4381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7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Obras audiovisuais como filmes e documentários.</a:t>
            </a:r>
            <a:endParaRPr lang="en-US" sz="1725" dirty="0"/>
          </a:p>
        </p:txBody>
      </p:sp>
      <p:sp>
        <p:nvSpPr>
          <p:cNvPr id="7" name="Text 4"/>
          <p:cNvSpPr/>
          <p:nvPr/>
        </p:nvSpPr>
        <p:spPr>
          <a:xfrm>
            <a:off x="4067175" y="3590925"/>
            <a:ext cx="4610100" cy="4381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7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Obras musicais e de artes plásticas como pintura e escultura.</a:t>
            </a:r>
            <a:endParaRPr lang="en-US" sz="1725" dirty="0"/>
          </a:p>
        </p:txBody>
      </p:sp>
      <p:pic>
        <p:nvPicPr>
          <p:cNvPr id="8" name="Image 1" descr="/images/icons/lara-icon-talk.sv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7F37D-AFA5-B988-3552-08E9F5996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4C71FAB-292D-4D57-D2D0-2EC456C16CB3}"/>
              </a:ext>
            </a:extLst>
          </p:cNvPr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Educação</a:t>
            </a:r>
            <a:endParaRPr lang="en-US" sz="27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79CBA90-CA1B-CF85-B9C4-F78CD4B83C4F}"/>
              </a:ext>
            </a:extLst>
          </p:cNvPr>
          <p:cNvSpPr/>
          <p:nvPr/>
        </p:nvSpPr>
        <p:spPr>
          <a:xfrm>
            <a:off x="876300" y="761999"/>
            <a:ext cx="7200900" cy="123918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Treinamento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capacitação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constante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visando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orientar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as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pessoas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usuárias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acerca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do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da IA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Generativa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independentemente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do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contexto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 </a:t>
            </a: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utilização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875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D16E585E-B5E4-E1A7-9C8F-335E4FBCDD41}"/>
              </a:ext>
            </a:extLst>
          </p:cNvPr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>
            <a:extLst>
              <a:ext uri="{FF2B5EF4-FFF2-40B4-BE49-F238E27FC236}">
                <a16:creationId xmlns:a16="http://schemas.microsoft.com/office/drawing/2014/main" id="{53D98716-6AD7-F1F3-DC92-890AFDA65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6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BB0B5-C17A-8949-7345-C1B754A0D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3C99928-F7B6-929F-42A1-D83C8A56D062}"/>
              </a:ext>
            </a:extLst>
          </p:cNvPr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Referências</a:t>
            </a:r>
            <a:endParaRPr lang="en-US" sz="27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F3F4DC3F-C34E-7D0E-0B77-D26AB270683E}"/>
              </a:ext>
            </a:extLst>
          </p:cNvPr>
          <p:cNvSpPr/>
          <p:nvPr/>
        </p:nvSpPr>
        <p:spPr>
          <a:xfrm>
            <a:off x="876300" y="762000"/>
            <a:ext cx="7200900" cy="2707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ct val="150000"/>
              </a:lnSpc>
            </a:pPr>
            <a:r>
              <a:rPr lang="pt-BR" dirty="0"/>
              <a:t>BRASIL. </a:t>
            </a:r>
            <a:r>
              <a:rPr lang="pt-BR" b="1" dirty="0"/>
              <a:t>Projeto de Lei nº 2 338, de 2023. Regulamenta o uso da inteligência artificial e dispõe sobre princípios, direitos e deveres para o seu desenvolvimento e aplicação</a:t>
            </a:r>
            <a:r>
              <a:rPr lang="pt-BR" dirty="0"/>
              <a:t>. Brasília, DF: Senado Federal, 2023. Disponível em: https://www25.senado.leg.br/web/atividade/</a:t>
            </a:r>
            <a:r>
              <a:rPr lang="pt-BR" dirty="0" err="1"/>
              <a:t>materias</a:t>
            </a:r>
            <a:r>
              <a:rPr lang="pt-BR" dirty="0"/>
              <a:t>/-/</a:t>
            </a:r>
            <a:r>
              <a:rPr lang="pt-BR" dirty="0" err="1"/>
              <a:t>materia</a:t>
            </a:r>
            <a:r>
              <a:rPr lang="pt-BR" dirty="0"/>
              <a:t>/157233. Acesso em: 30 abr. 2025.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pt-BR" dirty="0"/>
              <a:t>TEACHY. </a:t>
            </a:r>
            <a:r>
              <a:rPr lang="pt-BR" b="1" dirty="0" err="1"/>
              <a:t>Teachy</a:t>
            </a:r>
            <a:r>
              <a:rPr lang="pt-BR" b="1" dirty="0"/>
              <a:t>: inteligência artificial para professores</a:t>
            </a:r>
            <a:r>
              <a:rPr lang="pt-BR" dirty="0"/>
              <a:t>. 2025. Disponível em: </a:t>
            </a:r>
            <a:r>
              <a:rPr lang="pt-BR" dirty="0">
                <a:hlinkClick r:id="rId3"/>
              </a:rPr>
              <a:t>https://www.teachy.com.br</a:t>
            </a:r>
            <a:r>
              <a:rPr lang="pt-BR" dirty="0"/>
              <a:t>. Acesso em: 29 abr. 2025.</a:t>
            </a:r>
            <a:endParaRPr lang="en-US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B73325C8-C131-E516-E884-49B77D60D3D1}"/>
              </a:ext>
            </a:extLst>
          </p:cNvPr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>
            <a:extLst>
              <a:ext uri="{FF2B5EF4-FFF2-40B4-BE49-F238E27FC236}">
                <a16:creationId xmlns:a16="http://schemas.microsoft.com/office/drawing/2014/main" id="{CE51893B-2810-BF5C-94C9-6EB84ED85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76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875" y="523875"/>
            <a:ext cx="360045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Autoria (Art. 11º)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23875" y="1800225"/>
            <a:ext cx="3962400" cy="381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88888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Quem é considerado autor de uma obra e quais as implicações legais.</a:t>
            </a:r>
            <a:endParaRPr lang="en-US" sz="1500" dirty="0"/>
          </a:p>
        </p:txBody>
      </p:sp>
      <p:pic>
        <p:nvPicPr>
          <p:cNvPr id="4" name="Image 0" descr="https://storage.googleapis.com/teachy-classroom-contents/images-v2/28416ac6-80be-451e-ab7f-38b2ee81d434/imported/v2_0_15.jpg?X-Goog-Algorithm=GOOG4-RSA-SHA256&amp;X-Goog-Credential=teachy-k8s-prod-sa%40teachy-375121.iam.gserviceaccount.com%2F20250429%2Fauto%2Fstorage%2Fgoog4_request&amp;X-Goog-Date=20250429T180142Z&amp;X-Goog-Expires=900&amp;X-Goog-SignedHeaders=host&amp;response-content-type=application%2Fpdf&amp;response-content-disposition=inline&amp;X-Goog-Signature=017067c1e6557593ba714bf3089ada79497f67cb283f7f0302496a371199b0deb3a76f7b419607a7b4200aa2ed8185235e962a4c1bf81d3f70da1bee653fdc6a60a5fcc574d4a3f97ef4df7164125d656f64a59f5676db7f396858fa4868d1b224a59357a3fa2295652794a9b636e4b2c67e7dbdd032380ab90def9ac0c9b91aa35f6b327b6a3faf2cdc697c847ec5d528884ada3c506231cb06bb17f62643766eab2a77e72f8ab976c9cbd5b01c51e1d3283ad4fbca0b128e834b8e33673740257ac715d232b2c9f4465eafec64cf3920d415b67f334b401735e3983e6b9333ce40124dd987a23939513d15954268aedc139fa5270c348ae5a3195b033229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514350"/>
            <a:ext cx="4095750" cy="409575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23875" y="4876800"/>
            <a:ext cx="4991100" cy="1047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/images/icons/lara-icon-talk.sv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Autor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1999"/>
            <a:ext cx="7200900" cy="150151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É a pessoa física criadora de obra literária, artística ou científica. O reconhecimento de autoria é fundamental para garantir os direitos do criador sobre suas obras e assegurar sua valorização no mercado.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Proteção a Pessoas Jurídicas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2000"/>
            <a:ext cx="7200900" cy="151463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proteção concedida ao autor poderá aplicar-se às pessoas jurídicas nos casos previstos nesta Lei.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875" dirty="0" err="1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Isso</a:t>
            </a: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significa que empresas ou instituições também podem ser reconhecidas como autoras de obras.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875" y="523875"/>
            <a:ext cx="360045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Direitos Morais do Autor (Art. 24)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23875" y="1800225"/>
            <a:ext cx="3962400" cy="762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88888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Direitos que garantem a preservação da integridade da obra e a identidade do autor. Esses direitos são inalienáveis e visam proteger a reputação do criador.</a:t>
            </a:r>
            <a:endParaRPr lang="en-US" sz="1500" dirty="0"/>
          </a:p>
        </p:txBody>
      </p:sp>
      <p:pic>
        <p:nvPicPr>
          <p:cNvPr id="4" name="Image 0" descr="https://storage.googleapis.com/teachy-classroom-contents/images-v2/f3b7650c-b7ba-4dac-8ff2-d46c2f5d6509/generated/v2_0_7.png?X-Goog-Algorithm=GOOG4-RSA-SHA256&amp;X-Goog-Credential=teachy-k8s-prod-sa%40teachy-375121.iam.gserviceaccount.com%2F20250429%2Fauto%2Fstorage%2Fgoog4_request&amp;X-Goog-Date=20250429T180142Z&amp;X-Goog-Expires=900&amp;X-Goog-SignedHeaders=host&amp;response-content-type=application%2Fpdf&amp;response-content-disposition=inline&amp;X-Goog-Signature=31176fd1cb68e1d156b5004d0d8e07ce7ee0765b2bfd9ef7007556f42c6f057c2252d44d01df46a12183d5dd64f02cf0af4c54ce74441ac5fc70b6dbdda1fb89f876f45a3ce37aede77e7124dde6563afa39fd739155205a37d518cb9ab7e6fab28aa3720992053fd68aaa9f4fd1166082b69b0ec700b70b1b228f235b8825f036a99266574057240856f424d5574cab397e0d3e14e58ffd39c20a54919dd4da4d42a3fe8b8589f6b73775a35417474208edd3315b7c5a8971f54d33af01838dd311dfef52964abfa63d85f14c5aa67957c9019aa31ca11099d418241cf0ed7aa1df9c070d0f4d233cbf5774a3fa9cad1db67d97c473fad288afa6b367f641d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514350"/>
            <a:ext cx="4095750" cy="409575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23875" y="4876800"/>
            <a:ext cx="4991100" cy="1047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/images/icons/lara-icon-talk.sv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300" y="361950"/>
            <a:ext cx="80962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Direito de reivindicar a autoria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876300" y="761999"/>
            <a:ext cx="7200900" cy="155538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875" dirty="0">
                <a:solidFill>
                  <a:srgbClr val="2626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 autor tem o direito de reivindicar a autoria da obra. Este direito é fundamental para garantir que o criador seja reconhecido por seu trabalho e esforços criativos, promovendo uma cultura de respeito à propriedade intelectual.</a:t>
            </a:r>
            <a:endParaRPr lang="en-US" sz="1875" dirty="0"/>
          </a:p>
        </p:txBody>
      </p:sp>
      <p:sp>
        <p:nvSpPr>
          <p:cNvPr id="4" name="Shape 2"/>
          <p:cNvSpPr/>
          <p:nvPr/>
        </p:nvSpPr>
        <p:spPr>
          <a:xfrm>
            <a:off x="523875" y="4591050"/>
            <a:ext cx="8096250" cy="28575"/>
          </a:xfrm>
          <a:prstGeom prst="rect">
            <a:avLst/>
          </a:prstGeom>
          <a:solidFill>
            <a:srgbClr val="FFD91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/images/icons/lara-icon-talk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950" y="4667250"/>
            <a:ext cx="266700" cy="266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1570</Words>
  <Application>Microsoft Office PowerPoint</Application>
  <PresentationFormat>Apresentação na tela (16:9)</PresentationFormat>
  <Paragraphs>135</Paragraphs>
  <Slides>41</Slides>
  <Notes>41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3" baseType="lpstr"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Claudio Bonel</cp:lastModifiedBy>
  <cp:revision>2</cp:revision>
  <dcterms:created xsi:type="dcterms:W3CDTF">2025-04-29T18:01:50Z</dcterms:created>
  <dcterms:modified xsi:type="dcterms:W3CDTF">2025-04-30T19:54:09Z</dcterms:modified>
</cp:coreProperties>
</file>