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07" r:id="rId30"/>
  </p:sldIdLst>
  <p:sldSz cx="9723438" cy="5492750"/>
  <p:notesSz cx="5492750" cy="97234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EE0C3-DB39-466B-8F0E-6F7F975D50B1}" v="1" dt="2025-04-30T19:52:05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81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Bonel" userId="4a4df0780b30e7fd" providerId="LiveId" clId="{303EE0C3-DB39-466B-8F0E-6F7F975D50B1}"/>
    <pc:docChg chg="addSld modSld">
      <pc:chgData name="Claudio Bonel" userId="4a4df0780b30e7fd" providerId="LiveId" clId="{303EE0C3-DB39-466B-8F0E-6F7F975D50B1}" dt="2025-04-30T19:52:05.029" v="0"/>
      <pc:docMkLst>
        <pc:docMk/>
      </pc:docMkLst>
      <pc:sldChg chg="add">
        <pc:chgData name="Claudio Bonel" userId="4a4df0780b30e7fd" providerId="LiveId" clId="{303EE0C3-DB39-466B-8F0E-6F7F975D50B1}" dt="2025-04-30T19:52:05.029" v="0"/>
        <pc:sldMkLst>
          <pc:docMk/>
          <pc:sldMk cId="1169676358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88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72A83-8416-0DF0-FD49-A714B1C7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830EF-E51E-C8CE-DF12-C32DFE1D2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F74F8E-5081-4BE3-8A7F-0FDE5EF3E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2BBD-B132-602E-5232-6D40DC958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y.com.b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9750" y="611502"/>
            <a:ext cx="8183937" cy="4484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 2338/2023 – </a:t>
            </a:r>
            <a:r>
              <a:rPr lang="en-US" sz="3531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Regulação</a:t>
            </a:r>
            <a:r>
              <a:rPr lang="en-US" sz="35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IA no Brasil</a:t>
            </a:r>
            <a:endParaRPr lang="en-US" sz="3531" dirty="0"/>
          </a:p>
        </p:txBody>
      </p:sp>
      <p:sp>
        <p:nvSpPr>
          <p:cNvPr id="3" name="Shape 1"/>
          <p:cNvSpPr/>
          <p:nvPr/>
        </p:nvSpPr>
        <p:spPr>
          <a:xfrm>
            <a:off x="774569" y="2700801"/>
            <a:ext cx="8183937" cy="10192"/>
          </a:xfrm>
          <a:prstGeom prst="rect">
            <a:avLst/>
          </a:prstGeom>
          <a:solidFill>
            <a:srgbClr val="F1CB57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Saber que a IA está sendo usada.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21358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 fundamental que as pessoas saibam quando a inteligência artificial está sendo utilizada em suas interações. A transparência é chave para que os usuários se sintam seguros e informados sobre as decisões que afetam suas vidas. Essa clareza ajuda a construir confiança entre usuários e sistemas de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Entender como a decisão foi tomada.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24856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explicabilidade é um aspecto crucial na utilização da IA. As pessoas têm o direito de compreender como uma decisão foi alcançada, especialmente quando ela impacta suas vidas de maneira significativa.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Isso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permite que os cidadãos questionem decisões e busquem uma revisão humana quando necessário.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Poder questionar decisões importantes.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5"/>
            <a:ext cx="7704927" cy="30569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indivíduos têm o direito de solicitar uma revisão humana para decisões importantes tomadas por IA.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Essa possibilidade de questionamento assegura que as pessoas possam buscar justiça e responsabilização em casos de erro ou decisão injusta.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acesso à revisão humana é uma garantia fundamental na era da inteligência artificial.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Garantia de não ser discriminado.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26141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lei garante que as pessoas não sejam discriminadas com base em decisões automatizadas. Essa proteção é essencial para garantir a equidade e a justiça no uso da IA, especialmente em setores sensíveis como emprego e crédito.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não-discriminação é um princípio fundamental que deve ser respeitado por todos os sistemas de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Proteção dos seus dados.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26288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indivíduos têm direitos relacionados à proteção de seus dados pessoais, especialmente quando interagem com sistemas de IA. A lei assegura que a privacidade dos dados seja respeitada e que as pessoas tenham controle sobre </a:t>
            </a: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suas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informações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(LGPD).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Isso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é fundamental para construir um ambiente de confiança no uso de tecnologias avançadas.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Classificação de risco (Arts. 13-18)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8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 seção discute a classificação de risco associada ao uso de inteligência artificial, destacando a importância de entender os diferentes níveis de risco.</a:t>
            </a:r>
            <a:endParaRPr lang="en-US" sz="1605" dirty="0"/>
          </a:p>
        </p:txBody>
      </p:sp>
      <p:sp>
        <p:nvSpPr>
          <p:cNvPr id="4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128853" cy="5493327"/>
          </a:xfrm>
          <a:prstGeom prst="rect">
            <a:avLst/>
          </a:prstGeom>
          <a:solidFill>
            <a:srgbClr val="5880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4351857" y="244601"/>
            <a:ext cx="4178598" cy="3261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Risco excessivo (proibido)</a:t>
            </a:r>
            <a:endParaRPr lang="en-US" sz="2568" dirty="0"/>
          </a:p>
        </p:txBody>
      </p:sp>
      <p:sp>
        <p:nvSpPr>
          <p:cNvPr id="4" name="Text 2"/>
          <p:cNvSpPr/>
          <p:nvPr/>
        </p:nvSpPr>
        <p:spPr>
          <a:xfrm>
            <a:off x="4351857" y="1294346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IA que manipula pessoas de forma subliminar é proibida.</a:t>
            </a:r>
            <a:endParaRPr lang="en-US" sz="1846" dirty="0"/>
          </a:p>
        </p:txBody>
      </p:sp>
      <p:sp>
        <p:nvSpPr>
          <p:cNvPr id="5" name="Text 3"/>
          <p:cNvSpPr/>
          <p:nvPr/>
        </p:nvSpPr>
        <p:spPr>
          <a:xfrm>
            <a:off x="4351857" y="2301449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O uso de IA para explorar crianças é inaceitável.</a:t>
            </a:r>
            <a:endParaRPr lang="en-US" sz="1846" dirty="0"/>
          </a:p>
        </p:txBody>
      </p:sp>
      <p:sp>
        <p:nvSpPr>
          <p:cNvPr id="6" name="Text 4"/>
          <p:cNvSpPr/>
          <p:nvPr/>
        </p:nvSpPr>
        <p:spPr>
          <a:xfrm>
            <a:off x="4351857" y="3842272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Sistemas que criam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pontuação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social (histórico de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compras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histórico de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dívidas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opiniões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políticas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etc.). Eles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são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criados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premiar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penalizar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pessoas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são considerados de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risco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excessive, pois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pode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causar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discriminação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massa</a:t>
            </a:r>
            <a:endParaRPr lang="en-US" sz="1846" dirty="0"/>
          </a:p>
        </p:txBody>
      </p:sp>
      <p:pic>
        <p:nvPicPr>
          <p:cNvPr id="7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128853" cy="5493327"/>
          </a:xfrm>
          <a:prstGeom prst="rect">
            <a:avLst/>
          </a:prstGeom>
          <a:solidFill>
            <a:srgbClr val="5880F1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Image 0" descr="https://storage.googleapis.com/teachy-classroom-contents/images-v2/5e8e774d-4874-4023-af69-dae474aeedf4/generated/v2_0_11.png?X-Goog-Algorithm=GOOG4-RSA-SHA256&amp;X-Goog-Credential=teachy-k8s-prod-sa%40teachy-375121.iam.gserviceaccount.com%2F20250430%2Fauto%2Fstorage%2Fgoog4_request&amp;X-Goog-Date=20250430T152114Z&amp;X-Goog-Expires=900&amp;X-Goog-SignedHeaders=host&amp;response-content-type=application%2Fpdf&amp;response-content-disposition=inline&amp;X-Goog-Signature=65bef0056cfde468f67a50129dd9a79a630d503a3b82048aeb9ec5068ee7c8c47eec9b63e32aa39bed5ef39e26c4d7a7a1ea8dc4a43b7eb288e06f6d939c6a283518aa369367cff45e220b793e264a3eadce1a26e1e4bf9a3b9b0f900a32e882aef74c434b1f0458f25162fe06d886f44ca342e41e14f5c9d1f7ddd8c52fa40780ce69791ef68110af81dc0654823255538b1611444b24d314b505058afcabdc95c80489481e194998f30e5ac8824b1c6aa29fe664d7489d566c94389d82bfae938027176deab5ce6eb38f09f8efd25d183fee2e8fac7d948b828d41e0b30dae4e0f9f501218cef2d757bd64a0e5f67465fa99727c726db0c28faeb5c925f0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4" y="1110896"/>
            <a:ext cx="3261345" cy="32613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351857" y="244601"/>
            <a:ext cx="4178598" cy="3261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Alto risco</a:t>
            </a:r>
            <a:endParaRPr lang="en-US" sz="2568" dirty="0"/>
          </a:p>
        </p:txBody>
      </p:sp>
      <p:sp>
        <p:nvSpPr>
          <p:cNvPr id="5" name="Text 2"/>
          <p:cNvSpPr/>
          <p:nvPr/>
        </p:nvSpPr>
        <p:spPr>
          <a:xfrm>
            <a:off x="4351857" y="1294346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IA aplicada em saúde representa um alto risco potencial.</a:t>
            </a:r>
            <a:endParaRPr lang="en-US" sz="1846" dirty="0"/>
          </a:p>
        </p:txBody>
      </p:sp>
      <p:sp>
        <p:nvSpPr>
          <p:cNvPr id="6" name="Text 3"/>
          <p:cNvSpPr/>
          <p:nvPr/>
        </p:nvSpPr>
        <p:spPr>
          <a:xfrm>
            <a:off x="4351857" y="2568309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Sistemas de crédito com IA devem ser cuidadosamente regulamentados.</a:t>
            </a:r>
            <a:endParaRPr lang="en-US" sz="1846" dirty="0"/>
          </a:p>
        </p:txBody>
      </p:sp>
      <p:sp>
        <p:nvSpPr>
          <p:cNvPr id="7" name="Text 4"/>
          <p:cNvSpPr/>
          <p:nvPr/>
        </p:nvSpPr>
        <p:spPr>
          <a:xfrm>
            <a:off x="4351857" y="3842272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Veículos autônomos exigem regras rigorosas devido ao alto risco envolvido.</a:t>
            </a:r>
            <a:endParaRPr lang="en-US" sz="1846" dirty="0"/>
          </a:p>
        </p:txBody>
      </p:sp>
      <p:pic>
        <p:nvPicPr>
          <p:cNvPr id="8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128853" cy="5493327"/>
          </a:xfrm>
          <a:prstGeom prst="rect">
            <a:avLst/>
          </a:prstGeom>
          <a:solidFill>
            <a:srgbClr val="5880F1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Image 0" descr="https://storage.googleapis.com/teachy-classroom-contents/images-v2/cc23918e-8061-4aca-841d-ec73753a487a/generated/v2_0_16.jpg?X-Goog-Algorithm=GOOG4-RSA-SHA256&amp;X-Goog-Credential=teachy-k8s-prod-sa%40teachy-375121.iam.gserviceaccount.com%2F20250430%2Fauto%2Fstorage%2Fgoog4_request&amp;X-Goog-Date=20250430T152115Z&amp;X-Goog-Expires=900&amp;X-Goog-SignedHeaders=host&amp;response-content-type=application%2Fpdf&amp;response-content-disposition=inline&amp;X-Goog-Signature=4e5662dae8e965dfcbb3270dbc40ecfbace11408c5e71b930132b1bacdfaf28179e6cb807e5ffdf6aeda93b30329b30caee2804b021938e264ef7f4e7c5ade1cf1a42ac009e50169161a2923cc5eb3d8513fadd895f203c67e1adc3306751aa76f79a1416752ccf0bf3b253045baf6b80daa0660c4882c9ce036775c4bf9e8a89e1b4302ea413d32c5eda89cb1dcc5a5631051300696967fff8f30a1cb8e09045f30731d4b4855e74eac85582739eec3808e2042c9122822a75e0f709ed5f7d72afd4abb17c743311658d7fd22bc37e0b117d0a1d8c7fe6ccd55088dcf99b6aa73c773f2be0c92d5987e6b8646f1e6c75a16dd08614a461ceb283beb7e4fb4d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4" y="1110896"/>
            <a:ext cx="3261345" cy="32613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351857" y="244601"/>
            <a:ext cx="4178598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Quanto maior o risco, maiores as regras.</a:t>
            </a:r>
            <a:endParaRPr lang="en-US" sz="2568" dirty="0"/>
          </a:p>
        </p:txBody>
      </p:sp>
      <p:sp>
        <p:nvSpPr>
          <p:cNvPr id="5" name="Text 2"/>
          <p:cNvSpPr/>
          <p:nvPr/>
        </p:nvSpPr>
        <p:spPr>
          <a:xfrm>
            <a:off x="4351857" y="1294346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 severidade das regras aumenta proporcionalmente ao risco.</a:t>
            </a:r>
            <a:endParaRPr lang="en-US" sz="1846" dirty="0"/>
          </a:p>
        </p:txBody>
      </p:sp>
      <p:sp>
        <p:nvSpPr>
          <p:cNvPr id="6" name="Text 3"/>
          <p:cNvSpPr/>
          <p:nvPr/>
        </p:nvSpPr>
        <p:spPr>
          <a:xfrm>
            <a:off x="4351857" y="2568309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Sistemas de alto risco devem seguir diretrizes mais rigorosas.</a:t>
            </a:r>
            <a:endParaRPr lang="en-US" sz="1846" dirty="0"/>
          </a:p>
        </p:txBody>
      </p:sp>
      <p:sp>
        <p:nvSpPr>
          <p:cNvPr id="7" name="Text 4"/>
          <p:cNvSpPr/>
          <p:nvPr/>
        </p:nvSpPr>
        <p:spPr>
          <a:xfrm>
            <a:off x="4351857" y="3842272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O objetivo é garantir a segurança e proteção dos usuários.</a:t>
            </a:r>
            <a:endParaRPr lang="en-US" sz="1846" dirty="0"/>
          </a:p>
        </p:txBody>
      </p:sp>
      <p:pic>
        <p:nvPicPr>
          <p:cNvPr id="8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Responsabilidade e indenização (Arts. 27-29)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8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 parte da lei aborda a responsabilidade em casos de danos causados pela IA, definindo como as vítimas podem buscar indenização.</a:t>
            </a:r>
            <a:endParaRPr lang="en-US" sz="1605" dirty="0"/>
          </a:p>
        </p:txBody>
      </p:sp>
      <p:pic>
        <p:nvPicPr>
          <p:cNvPr id="4" name="Image 0" descr="https://storage.googleapis.com/teachy-classroom-contents/images-v2/94eda1ba-f5a0-40db-800b-7bb6636bb99b/generated/v2_0_20.jpg?X-Goog-Algorithm=GOOG4-RSA-SHA256&amp;X-Goog-Credential=teachy-k8s-prod-sa%40teachy-375121.iam.gserviceaccount.com%2F20250430%2Fauto%2Fstorage%2Fgoog4_request&amp;X-Goog-Date=20250430T152115Z&amp;X-Goog-Expires=900&amp;X-Goog-SignedHeaders=host&amp;response-content-type=application%2Fpdf&amp;response-content-disposition=inline&amp;X-Goog-Signature=bea8ea9f9baf715d0c22c3dc5fdff174e0496151ed1966c62185be5e6bdcb6dd2cb3933f5171b81698a81ee72f45022bbd214e14f6d9bacf332ca438904e79af70e20e742e0e10912edbe763e4ef4c44728405c60cf009d07ae42e38b93af5b77ab1f69bcb647110c5511248c50868c3d9b810c053b8ed21f2562408fbef6ddb604bb3b2f7dab1505f3357e549f341c66c80d58026cd7656844ef54f9b90ab3ed4b01ac117698be3fece4d0acac22248223a9236f5a44196dae5a2ad8d62afe1216700b227838f038ec46bdb3b436cb0ab929d666ae2dcec0868eb7b68ed9ed2b8397c606ca93791d93effa9a24c796d8f7b05f92e5ae7d93868776ea019f8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52" y="550352"/>
            <a:ext cx="4382432" cy="43824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 2338/2023 – Regras para uso de IA no Brasil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8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 apresentação aborda a nova lei que regulamenta o uso de inteligência artificial no Brasil, destacando seus principais pontos e implicações.</a:t>
            </a:r>
            <a:endParaRPr lang="en-US" sz="1605" dirty="0"/>
          </a:p>
        </p:txBody>
      </p:sp>
      <p:pic>
        <p:nvPicPr>
          <p:cNvPr id="4" name="Image 0" descr="https://storage.googleapis.com/teachy-classroom-contents/images-v2/7391e88a-fdfe-4887-a495-a3da25940df4/imported/v2_0_1.jpg?X-Goog-Algorithm=GOOG4-RSA-SHA256&amp;X-Goog-Credential=teachy-k8s-prod-sa%40teachy-375121.iam.gserviceaccount.com%2F20250430%2Fauto%2Fstorage%2Fgoog4_request&amp;X-Goog-Date=20250430T152113Z&amp;X-Goog-Expires=900&amp;X-Goog-SignedHeaders=host&amp;response-content-type=application%2Fpdf&amp;response-content-disposition=inline&amp;X-Goog-Signature=8f91079414118f2f9886c437243e7af83c138ce0c70e8f9556bb59d428e76231d428204e4efdc09d1f94db41a46b49aac97ed2b7d85a21c8161f4c265f57486fb064bfc60dd63b4937463dc019d0b6bb8dc6329b185c2e50cfce3708125f9c231ecc22cae0322ac9a737f08ff80814cc823f5a87bea0872ab747dd67f8e1f55249a097f0103066e660e55a7fe663202634a86535a3b1d65832afdc1aaa68b23e2bfd1fe5c7ec4ca002cfbeb71a7e103a24fb7aefc5c6659ba352126330ed9cd9a873749b417d6ae9b0b5ba85b84de867a41ee3c175184bd9b70c73d1e3df28225d7ea439e5b0913e71605e2c9aea4e3e89287f033b594b988a7dcdd25a50f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52" y="550352"/>
            <a:ext cx="4382432" cy="43824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Regra geral (Art. 27)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205508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 artigo 27 estabelece que, se a IA causar prejuízo a alguém, o responsável deve arcar com todas as perdas. Isso inclui danos financeiros, à reputação, à liberdade e à saúde. A responsabilidade é uma parte crucial para assegurar que as pessoas sejam protegidas em suas interações com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Exemplo de dano – direitos autorais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24049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Um exemplo relevante é quando uma IA publica um texto ou imagem sem atribuir o crédito adequado a uma obra protegida. Isso infringe os direitos autorais e pode causar perdas financeiras significativas ao autor da obra. Além disso, a reputação do autor pode ser prejudicada se sua obra não for reconhecida corretamente.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Boas práticas e governança (Art. 30)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6115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Este artigo fornece orientações sobre como utilizar a IA de forma responsável, destacando a importância da governança.</a:t>
            </a:r>
            <a:endParaRPr lang="en-US" sz="1605" dirty="0"/>
          </a:p>
        </p:txBody>
      </p:sp>
      <p:sp>
        <p:nvSpPr>
          <p:cNvPr id="4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128853" cy="5493327"/>
          </a:xfrm>
          <a:prstGeom prst="rect">
            <a:avLst/>
          </a:prstGeom>
          <a:solidFill>
            <a:srgbClr val="5880F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4351857" y="244601"/>
            <a:ext cx="4178598" cy="3261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Checklist rápido</a:t>
            </a:r>
            <a:endParaRPr lang="en-US" sz="2568" dirty="0"/>
          </a:p>
        </p:txBody>
      </p:sp>
      <p:sp>
        <p:nvSpPr>
          <p:cNvPr id="4" name="Text 2"/>
          <p:cNvSpPr/>
          <p:nvPr/>
        </p:nvSpPr>
        <p:spPr>
          <a:xfrm>
            <a:off x="4351857" y="907062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Cite a IA utilizada, incluindo o nome do modelo e data.</a:t>
            </a:r>
            <a:endParaRPr lang="en-US" sz="1846" dirty="0"/>
          </a:p>
        </p:txBody>
      </p:sp>
      <p:sp>
        <p:nvSpPr>
          <p:cNvPr id="5" name="Text 3"/>
          <p:cNvSpPr/>
          <p:nvPr/>
        </p:nvSpPr>
        <p:spPr>
          <a:xfrm>
            <a:off x="4351857" y="1896353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Verifique a originalidade do conteúdo gerado.</a:t>
            </a:r>
            <a:endParaRPr lang="en-US" sz="1846" dirty="0"/>
          </a:p>
        </p:txBody>
      </p:sp>
      <p:sp>
        <p:nvSpPr>
          <p:cNvPr id="6" name="Text 4"/>
          <p:cNvSpPr/>
          <p:nvPr/>
        </p:nvSpPr>
        <p:spPr>
          <a:xfrm>
            <a:off x="4351857" y="2885644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Avalie e revise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possíveis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vieses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erros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846" dirty="0"/>
          </a:p>
        </p:txBody>
      </p:sp>
      <p:pic>
        <p:nvPicPr>
          <p:cNvPr id="7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7A70BF08-821F-4F28-BD02-DC14461B8A04}"/>
              </a:ext>
            </a:extLst>
          </p:cNvPr>
          <p:cNvSpPr/>
          <p:nvPr/>
        </p:nvSpPr>
        <p:spPr>
          <a:xfrm>
            <a:off x="4407516" y="3804073"/>
            <a:ext cx="4932784" cy="7764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Guarde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registros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Salve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prompt 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resposta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para que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seja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possível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comprovar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seu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se for </a:t>
            </a:r>
            <a:r>
              <a:rPr lang="en-US" sz="1846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necessário</a:t>
            </a: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846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Benefícios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5"/>
            <a:ext cx="7704927" cy="19310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Seguir boas práticas na utilização de IA traz várias vantagens. Isso inclui evitar acusações de plágio e fraude acadêmica, além de demonstrar transparência profissional. Práticas responsáveis também podem melhorar a qualidade do trabalho realizado utilizando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Fiscalização e penalidades (Art. 37)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12463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 seção aborda a fiscalização da aplicação da lei e as penalidades em caso de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descumprimento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Uma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autoridade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pública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fiscalizará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,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definirá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multas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 e as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aplicará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cs typeface="Arial" pitchFamily="34" charset="-120"/>
              </a:rPr>
              <a:t>.</a:t>
            </a:r>
            <a:endParaRPr lang="en-US" sz="1605" dirty="0"/>
          </a:p>
        </p:txBody>
      </p:sp>
      <p:sp>
        <p:nvSpPr>
          <p:cNvPr id="4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97840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Mineração de dados sem infringir direitos autorais (Art. 42)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8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Permite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que pesquisadores, jornalistas, museus e bibliotecas usem IA para analisar obras protegidas, desde que não publiquem o conteúdo sem autorização.</a:t>
            </a:r>
            <a:endParaRPr lang="en-US" sz="1605" dirty="0"/>
          </a:p>
        </p:txBody>
      </p:sp>
      <p:pic>
        <p:nvPicPr>
          <p:cNvPr id="4" name="Image 0" descr="https://storage.googleapis.com/teachy-classroom-contents/images-v2/137cec79-5d5e-48f3-845d-7b437564fb04/generated/v2_0_0.png?X-Goog-Algorithm=GOOG4-RSA-SHA256&amp;X-Goog-Credential=teachy-k8s-prod-sa%40teachy-375121.iam.gserviceaccount.com%2F20250430%2Fauto%2Fstorage%2Fgoog4_request&amp;X-Goog-Date=20250430T152116Z&amp;X-Goog-Expires=900&amp;X-Goog-SignedHeaders=host&amp;response-content-type=application%2Fpdf&amp;response-content-disposition=inline&amp;X-Goog-Signature=c6c854324be5d5636fdf369d2be2c5a27a5ec679d106630b09c30c3d2c45eaf17206473934c28e62872cee44fd0f88cbac885d7bf9d2b1014e9cf072e46cb09c5de384476c3766db8196fb1b04b6621032fccf99953bf5bebd7fded179b0516b53dd374128997df2561bb59d9538a58e0218e1e63006531d31fdabca3ea8e78b59e02e23b5c5d9b2d19147dcb8292500fe3241a79e7efdd39010bd763a2bf7f0ae41b3d9164e91d8782a2731604f9a84d235d640c0dce3c1bb5c12bca95cba25e6ced5a297163f1c3bdbd77e6587ca85d5d4b1f9f2b5710c001571b31f81be5f2dc3aed9d22a0e8b70dd8647b01790e9f5451addac0ddfdfa8714660e7c178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52" y="550352"/>
            <a:ext cx="4382432" cy="43824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Disposições finais (Arts. 44-45)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101917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nova lei não cancela outras legislações existentes de proteção, como a LGPD e os direitos </a:t>
            </a:r>
            <a:r>
              <a:rPr lang="en-US" sz="1605" dirty="0" err="1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autorais</a:t>
            </a: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605" dirty="0"/>
          </a:p>
        </p:txBody>
      </p:sp>
      <p:pic>
        <p:nvPicPr>
          <p:cNvPr id="4" name="Image 0" descr="https://storage.googleapis.com/teachy-classroom-contents/images-v2/f3b7650c-b7ba-4dac-8ff2-d46c2f5d6509/generated/v2_0_7.png?X-Goog-Algorithm=GOOG4-RSA-SHA256&amp;X-Goog-Credential=teachy-k8s-prod-sa%40teachy-375121.iam.gserviceaccount.com%2F20250430%2Fauto%2Fstorage%2Fgoog4_request&amp;X-Goog-Date=20250430T152116Z&amp;X-Goog-Expires=900&amp;X-Goog-SignedHeaders=host&amp;response-content-type=application%2Fpdf&amp;response-content-disposition=inline&amp;X-Goog-Signature=bd711c924a9b2fd2a2b491fd7cd30e36e568dc53d84c64acaad002236663f8d71a2be3f0cfffdc584b45cd391f51e677f5b42c6ba8b3f517bd2ba5952f585c048bc53a931cf1d73e48317779dcdaeb729cd99991a2e0cce16359a9f22dadbdbc2723fdd7a0802b1e257dfe10d50ef52e247255b15f9d0197fbcf6c2e63c86a7f6b5c1624f51105537875966b259ce36cfbcece87504a6da7594a45225fe6c0dec35cff68d840ac35408e1b66a22117e5d59bab86153f7d9bc1ee83061051f6adf3b7e2a7bfcbf8132319a5006f2edcb5d6280923d73d260a9b1b6b8bde839b9d7a4b7ca58aa7f07eee22f4241bd88d6c33bf037230150359e523809ef9a0f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52" y="550352"/>
            <a:ext cx="4382432" cy="43824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Inter-relação com outras leis.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30251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É importante entender como a nova lei se integra com outras legislações, como a Lei Geral de Proteção de Dados (LGPD) e as normas de direitos autorais.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Essa inter-relação garante que a proteção dos dados e dos direitos dos indivíduos seja respeitada em todas as esferas. A colaboração entre legislações fortalece a segurança e a justiça no uso da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BB0B5-C17A-8949-7345-C1B754A0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C99928-F7B6-929F-42A1-D83C8A56D062}"/>
              </a:ext>
            </a:extLst>
          </p:cNvPr>
          <p:cNvSpPr/>
          <p:nvPr/>
        </p:nvSpPr>
        <p:spPr>
          <a:xfrm>
            <a:off x="931829" y="396544"/>
            <a:ext cx="8609294" cy="36462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7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Referências</a:t>
            </a:r>
            <a:endParaRPr lang="en-US" sz="2871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3F4DC3F-C34E-7D0E-0B77-D26AB270683E}"/>
              </a:ext>
            </a:extLst>
          </p:cNvPr>
          <p:cNvSpPr/>
          <p:nvPr/>
        </p:nvSpPr>
        <p:spPr>
          <a:xfrm>
            <a:off x="931830" y="821945"/>
            <a:ext cx="7657207" cy="28793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lnSpc>
                <a:spcPct val="150000"/>
              </a:lnSpc>
            </a:pPr>
            <a:r>
              <a:rPr lang="pt-BR" sz="1914" dirty="0"/>
              <a:t>BRASIL. Lei nº 9.610, de 19 de fevereiro de 1998. </a:t>
            </a:r>
            <a:r>
              <a:rPr lang="pt-BR" sz="1914" b="1" dirty="0"/>
              <a:t>Altera, atualiza e consolida a legislação sobre direitos autorais e dá outras providências</a:t>
            </a:r>
            <a:r>
              <a:rPr lang="pt-BR" sz="1914" dirty="0"/>
              <a:t>. </a:t>
            </a:r>
            <a:r>
              <a:rPr lang="pt-BR" sz="1914" i="1" dirty="0"/>
              <a:t>Diário Oficial da União</a:t>
            </a:r>
            <a:r>
              <a:rPr lang="pt-BR" sz="1914" dirty="0"/>
              <a:t>: Seção 1, Brasília, DF, 20 fev. 1998. Disponível em: https://www.planalto.gov.br/ccivil_03/leis/l9610.htm. Acesso em: 29 abr. 2025.</a:t>
            </a:r>
          </a:p>
          <a:p>
            <a:pPr>
              <a:lnSpc>
                <a:spcPct val="150000"/>
              </a:lnSpc>
            </a:pPr>
            <a:r>
              <a:rPr lang="pt-BR" sz="1914" dirty="0"/>
              <a:t>TEACHY. </a:t>
            </a:r>
            <a:r>
              <a:rPr lang="pt-BR" sz="1914" b="1" dirty="0" err="1"/>
              <a:t>Teachy</a:t>
            </a:r>
            <a:r>
              <a:rPr lang="pt-BR" sz="1914" b="1" dirty="0"/>
              <a:t>: inteligência artificial para professores</a:t>
            </a:r>
            <a:r>
              <a:rPr lang="pt-BR" sz="1914" dirty="0"/>
              <a:t>. 2025. Disponível em: </a:t>
            </a:r>
            <a:r>
              <a:rPr lang="pt-BR" sz="1914" dirty="0">
                <a:hlinkClick r:id="rId3"/>
              </a:rPr>
              <a:t>https://www.teachy.com.br</a:t>
            </a:r>
            <a:r>
              <a:rPr lang="pt-BR" sz="1914" dirty="0"/>
              <a:t>. Acesso em: 29 abr. 2025.</a:t>
            </a:r>
            <a:endParaRPr lang="en-US" sz="1914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73325C8-C131-E516-E884-49B77D60D3D1}"/>
              </a:ext>
            </a:extLst>
          </p:cNvPr>
          <p:cNvSpPr/>
          <p:nvPr/>
        </p:nvSpPr>
        <p:spPr>
          <a:xfrm>
            <a:off x="557072" y="4893635"/>
            <a:ext cx="8609294" cy="30386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 sz="1914"/>
          </a:p>
        </p:txBody>
      </p:sp>
      <p:pic>
        <p:nvPicPr>
          <p:cNvPr id="5" name="Image 0" descr="/images/icons/lara-icon-talk.svg">
            <a:extLst>
              <a:ext uri="{FF2B5EF4-FFF2-40B4-BE49-F238E27FC236}">
                <a16:creationId xmlns:a16="http://schemas.microsoft.com/office/drawing/2014/main" id="{CE51893B-2810-BF5C-94C9-6EB84ED85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7751" y="4974663"/>
            <a:ext cx="283600" cy="2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Art. 1 – Para que serve a lei?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5"/>
            <a:ext cx="7704927" cy="14679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lei visa estabelecer diretrizes claras para o uso da inteligência artificial no Brasil. Seu objetivo é proteger as pessoas, estimular a inovação e garantir a segurança no ambiente digital. Isso cria uma base sólida para o desenvolvimento responsável da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Definição de Propósito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6"/>
            <a:ext cx="7704927" cy="17475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 propósitos definidos pela lei incluem a proteção das pessoas e a promoção de um ambiente seguro e </a:t>
            </a: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inovador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segurança da informação e a ética são fundamentais para a aceitação da IA.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128853" cy="5493327"/>
          </a:xfrm>
          <a:prstGeom prst="rect">
            <a:avLst/>
          </a:prstGeom>
          <a:solidFill>
            <a:srgbClr val="5880F1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Image 0" descr="https://storage.googleapis.com/teachy-classroom-contents/images-v2/137cec79-5d5e-48f3-845d-7b437564fb04/generated/v2_0_18.jpg?X-Goog-Algorithm=GOOG4-RSA-SHA256&amp;X-Goog-Credential=teachy-k8s-prod-sa%40teachy-375121.iam.gserviceaccount.com%2F20250430%2Fauto%2Fstorage%2Fgoog4_request&amp;X-Goog-Date=20250430T152113Z&amp;X-Goog-Expires=900&amp;X-Goog-SignedHeaders=host&amp;response-content-type=application%2Fpdf&amp;response-content-disposition=inline&amp;X-Goog-Signature=5b413eb97f58909dbbe0fb182d0ecd3211c39c68d573f645d86d50921e787aac81fd9c6679df5447b696b8a10aa1b1dc32aa5b8172e4b555c0f233c166192d20fd19092e3445bbca4e5b229b0882ae322e5fdaefeeaa4e5e80cc7f07d9169690f9ab9ddecaee3d5cf233c6aa2fbc63b19a2d035c77685921582ad57eab778acf47cb3b4c7333ad58b81642365865297395b7628ebb2fa9ad602274f11990d6c61af75bb88e09797f3dfa9e1399648b07fe1db6adfd6ac315918a50954f616ad242734a411c9cbc0873a49521cd55dcfe99f50d9859beb3ec6af72f6786eb1ec421d19b31ad71fc0e1ddf4bf162601da16d6ddb4e392be9a2c49f350cf11ee6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4" y="1110896"/>
            <a:ext cx="3261345" cy="32613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351857" y="244601"/>
            <a:ext cx="4178598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Arts. 2-3 – Princípios que guiam tudo</a:t>
            </a:r>
            <a:endParaRPr lang="en-US" sz="2568" dirty="0"/>
          </a:p>
        </p:txBody>
      </p:sp>
      <p:sp>
        <p:nvSpPr>
          <p:cNvPr id="5" name="Text 2"/>
          <p:cNvSpPr/>
          <p:nvPr/>
        </p:nvSpPr>
        <p:spPr>
          <a:xfrm>
            <a:off x="4351857" y="1294346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 pessoa deve estar sempre em primeiro lugar na aplicação da IA.</a:t>
            </a:r>
            <a:endParaRPr lang="en-US" sz="1846" dirty="0"/>
          </a:p>
        </p:txBody>
      </p:sp>
      <p:sp>
        <p:nvSpPr>
          <p:cNvPr id="6" name="Text 3"/>
          <p:cNvSpPr/>
          <p:nvPr/>
        </p:nvSpPr>
        <p:spPr>
          <a:xfrm>
            <a:off x="4351857" y="2568309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Os direitos humanos devem ser respeitados em todas as interações com a IA.</a:t>
            </a:r>
            <a:endParaRPr lang="en-US" sz="1846" dirty="0"/>
          </a:p>
        </p:txBody>
      </p:sp>
      <p:sp>
        <p:nvSpPr>
          <p:cNvPr id="7" name="Text 4"/>
          <p:cNvSpPr/>
          <p:nvPr/>
        </p:nvSpPr>
        <p:spPr>
          <a:xfrm>
            <a:off x="4351857" y="3842272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A inclusão e a transparência são fundamentais para a utilização da IA.</a:t>
            </a:r>
            <a:endParaRPr lang="en-US" sz="1846" dirty="0"/>
          </a:p>
        </p:txBody>
      </p:sp>
      <p:pic>
        <p:nvPicPr>
          <p:cNvPr id="8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128853" cy="5493327"/>
          </a:xfrm>
          <a:prstGeom prst="rect">
            <a:avLst/>
          </a:prstGeom>
          <a:solidFill>
            <a:srgbClr val="5880F1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Image 0" descr="https://storage.googleapis.com/teachy-classroom-contents/images-v2/2bbe53a4-5980-4a4c-ac24-84745d07fd9a/generated/v2_0_32.png?X-Goog-Algorithm=GOOG4-RSA-SHA256&amp;X-Goog-Credential=teachy-k8s-prod-sa%40teachy-375121.iam.gserviceaccount.com%2F20250430%2Fauto%2Fstorage%2Fgoog4_request&amp;X-Goog-Date=20250430T152113Z&amp;X-Goog-Expires=900&amp;X-Goog-SignedHeaders=host&amp;response-content-type=application%2Fpdf&amp;response-content-disposition=inline&amp;X-Goog-Signature=11f4848253cb351f0fc0a336459316a0a8be5a7ce8ab6ca630be28ad798c4cfcd79c387ebada4e38af4d9c483e65af7459d58b1e9a87bc728d51e69f4416bb37ed90e50a113eb4ca3d0041bd2cc88c131e7ec4dcd8d011788a1693f0aa8ff642cb0b990dd1c687f023a31738fef0d9ce1b588a7fd5e8902a1fc768e4b3a599dc84804e149d582ad822ed95133e8a8cc76ba752207bad3dcc63d8ab2b575c90f62b9db820b7b1576aa5a0b23995b26e1ec444f8415137dfc3a63f1323232927f667d1dc2d23ab474e49c8f95c3689ece17f99bc367b5f99492e5b12cbbebfce62f5a99f4206167055678356d482d47b4ed49583e1a2a4b22cb37b1e5acba3b0a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4" y="1110896"/>
            <a:ext cx="3261345" cy="32613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351857" y="244601"/>
            <a:ext cx="4178598" cy="3261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Princípios Fundamentais</a:t>
            </a:r>
            <a:endParaRPr lang="en-US" sz="2568" dirty="0"/>
          </a:p>
        </p:txBody>
      </p:sp>
      <p:sp>
        <p:nvSpPr>
          <p:cNvPr id="5" name="Text 2"/>
          <p:cNvSpPr/>
          <p:nvPr/>
        </p:nvSpPr>
        <p:spPr>
          <a:xfrm>
            <a:off x="4351857" y="1294346"/>
            <a:ext cx="4932784" cy="7032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 sustentabilidade deve ser uma preocupação em todos os desenvolvimentos de IA.</a:t>
            </a:r>
            <a:endParaRPr lang="en-US" sz="1846" dirty="0"/>
          </a:p>
        </p:txBody>
      </p:sp>
      <p:sp>
        <p:nvSpPr>
          <p:cNvPr id="6" name="Text 3"/>
          <p:cNvSpPr/>
          <p:nvPr/>
        </p:nvSpPr>
        <p:spPr>
          <a:xfrm>
            <a:off x="4351857" y="2568309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Quem cria ou usa IA deve ser responsável por suas ações e decisões.</a:t>
            </a:r>
            <a:endParaRPr lang="en-US" sz="1846" dirty="0"/>
          </a:p>
        </p:txBody>
      </p:sp>
      <p:sp>
        <p:nvSpPr>
          <p:cNvPr id="7" name="Text 4"/>
          <p:cNvSpPr/>
          <p:nvPr/>
        </p:nvSpPr>
        <p:spPr>
          <a:xfrm>
            <a:off x="4351857" y="3842272"/>
            <a:ext cx="4932784" cy="4688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A não-discriminação deve ser uma diretriz essencial na implementação da IA.</a:t>
            </a:r>
            <a:endParaRPr lang="en-US" sz="1846" dirty="0"/>
          </a:p>
        </p:txBody>
      </p:sp>
      <p:pic>
        <p:nvPicPr>
          <p:cNvPr id="8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Art. 4 – Quem é quem e o que é o quê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5"/>
            <a:ext cx="7704927" cy="26434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Este artigo explica termos essenciais relacionados à inteligência artificial, como 'sistema de IA', 'fornecedor' e '</a:t>
            </a: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operador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Compreender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esses conceitos é fundamental para navegar no cenário jurídico e tecnológico atual.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6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Isso</a:t>
            </a:r>
            <a:r>
              <a:rPr lang="en-US" sz="2006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ajuda a esclarecer as responsabilidades e funções de cada parte envolvida.</a:t>
            </a:r>
            <a:endParaRPr lang="en-US" sz="2006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7637" y="387285"/>
            <a:ext cx="8662947" cy="36690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Termos Básicos</a:t>
            </a:r>
            <a:endParaRPr lang="en-US" sz="2889" dirty="0"/>
          </a:p>
        </p:txBody>
      </p:sp>
      <p:sp>
        <p:nvSpPr>
          <p:cNvPr id="3" name="Text 1"/>
          <p:cNvSpPr/>
          <p:nvPr/>
        </p:nvSpPr>
        <p:spPr>
          <a:xfrm>
            <a:off x="937637" y="815335"/>
            <a:ext cx="7704927" cy="33750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Mineração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de dados: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-se à análise de grandes volumes de dados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Alto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risco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Indica as áreas onde a IA pode causar danos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significativos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Operador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quem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é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usuário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/a da IA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Fornecedor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Quem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cria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vende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sistemas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baseados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IA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Entender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esses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conceitos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é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essencial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para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identificar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as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implicações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legais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práticas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no </a:t>
            </a:r>
            <a:r>
              <a:rPr lang="en-US" dirty="0" err="1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uso</a:t>
            </a: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da IA.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Assim, podemos nos preparar melhor para as regulamentações e garantir o uso responsável da tecnologia.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560544" y="4912400"/>
            <a:ext cx="8662947" cy="30575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" name="Image 0" descr="/images/icons/lara-icon-talk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0544" y="560544"/>
            <a:ext cx="3852463" cy="6522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Direitos de quem é afetado (Arts. 5-12)</a:t>
            </a:r>
            <a:endParaRPr lang="en-US" sz="2568" dirty="0"/>
          </a:p>
        </p:txBody>
      </p:sp>
      <p:sp>
        <p:nvSpPr>
          <p:cNvPr id="3" name="Text 1"/>
          <p:cNvSpPr/>
          <p:nvPr/>
        </p:nvSpPr>
        <p:spPr>
          <a:xfrm>
            <a:off x="560544" y="1926232"/>
            <a:ext cx="4239748" cy="8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5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Esta seção aborda os direitos assegurados às pessoas afetadas pelo uso da inteligência artificial, enfatizando a importância da transparência e proteção.</a:t>
            </a:r>
            <a:endParaRPr lang="en-US" sz="1605" dirty="0"/>
          </a:p>
        </p:txBody>
      </p:sp>
      <p:pic>
        <p:nvPicPr>
          <p:cNvPr id="4" name="Image 0" descr="https://storage.googleapis.com/teachy-classroom-contents/images-v2/2f99832a-0e05-4403-9fac-8dca5b5c4f84/generated/v2_0_8.png?X-Goog-Algorithm=GOOG4-RSA-SHA256&amp;X-Goog-Credential=teachy-k8s-prod-sa%40teachy-375121.iam.gserviceaccount.com%2F20250430%2Fauto%2Fstorage%2Fgoog4_request&amp;X-Goog-Date=20250430T152114Z&amp;X-Goog-Expires=900&amp;X-Goog-SignedHeaders=host&amp;response-content-type=application%2Fpdf&amp;response-content-disposition=inline&amp;X-Goog-Signature=87cf45f9b806a190845e97509b8b8ca363e085a15040a76800a0f8279ff0f26bbc22afae39f33ed09a3991afec0eb9f05aeaaf265b47a9e5aba2af7be367ac44cf738c84bffd6e2c63d5df21c864b64d50f2a4eb21ce95e82194651bd622ef5f359b42a3d39e6e2baa83eb78fe67ba32385aa1751f78db287bf6328d1c11f4922bf3dd45b503f20cd67e904fcea03c4589784dc61669a19437fc30330f56f82695fe2f25723ebf0be0ba319c8d3650b911e4ee9f4af3fdb0494fb6c498e8faac52640ac525bb56391d1b9072e99a81153c9b44dcb1ab5643bb9e893329f1ae980d14afd05c943b681abab7c41a93554d3da84d9b6ae1c3f209e5eca3d39df5f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52" y="550352"/>
            <a:ext cx="4382432" cy="4382432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60544" y="5218152"/>
            <a:ext cx="5340452" cy="112109"/>
          </a:xfrm>
          <a:prstGeom prst="rect">
            <a:avLst/>
          </a:prstGeom>
          <a:solidFill>
            <a:srgbClr val="FFD91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" name="Image 1" descr="/images/icons/lara-icon-talk.sv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646" y="4993934"/>
            <a:ext cx="285368" cy="285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1488</Words>
  <Application>Microsoft Office PowerPoint</Application>
  <PresentationFormat>Personalizar</PresentationFormat>
  <Paragraphs>115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Claudio Bonel</cp:lastModifiedBy>
  <cp:revision>2</cp:revision>
  <dcterms:created xsi:type="dcterms:W3CDTF">2025-04-30T15:21:18Z</dcterms:created>
  <dcterms:modified xsi:type="dcterms:W3CDTF">2025-04-30T19:52:15Z</dcterms:modified>
</cp:coreProperties>
</file>